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382" r:id="rId16"/>
    <p:sldId id="383" r:id="rId17"/>
    <p:sldId id="427" r:id="rId18"/>
    <p:sldId id="274" r:id="rId19"/>
    <p:sldId id="386" r:id="rId20"/>
    <p:sldId id="385" r:id="rId21"/>
    <p:sldId id="387" r:id="rId22"/>
    <p:sldId id="426" r:id="rId23"/>
    <p:sldId id="305" r:id="rId24"/>
    <p:sldId id="281" r:id="rId25"/>
    <p:sldId id="419" r:id="rId26"/>
    <p:sldId id="388" r:id="rId27"/>
    <p:sldId id="420" r:id="rId28"/>
    <p:sldId id="389" r:id="rId29"/>
    <p:sldId id="390" r:id="rId30"/>
    <p:sldId id="391" r:id="rId31"/>
    <p:sldId id="392" r:id="rId32"/>
    <p:sldId id="394" r:id="rId33"/>
    <p:sldId id="395" r:id="rId34"/>
    <p:sldId id="397" r:id="rId35"/>
    <p:sldId id="393" r:id="rId36"/>
    <p:sldId id="428" r:id="rId37"/>
    <p:sldId id="396" r:id="rId38"/>
    <p:sldId id="429" r:id="rId39"/>
    <p:sldId id="398" r:id="rId40"/>
    <p:sldId id="430" r:id="rId41"/>
    <p:sldId id="431" r:id="rId42"/>
    <p:sldId id="286" r:id="rId43"/>
    <p:sldId id="399" r:id="rId44"/>
    <p:sldId id="296" r:id="rId45"/>
    <p:sldId id="401" r:id="rId46"/>
    <p:sldId id="405" r:id="rId47"/>
    <p:sldId id="406" r:id="rId48"/>
    <p:sldId id="407" r:id="rId49"/>
    <p:sldId id="403" r:id="rId50"/>
    <p:sldId id="412" r:id="rId51"/>
    <p:sldId id="432" r:id="rId52"/>
    <p:sldId id="400" r:id="rId53"/>
    <p:sldId id="410" r:id="rId54"/>
    <p:sldId id="411" r:id="rId55"/>
    <p:sldId id="314" r:id="rId56"/>
    <p:sldId id="421" r:id="rId57"/>
    <p:sldId id="413" r:id="rId58"/>
    <p:sldId id="422" r:id="rId59"/>
    <p:sldId id="414" r:id="rId60"/>
    <p:sldId id="415" r:id="rId61"/>
    <p:sldId id="423" r:id="rId62"/>
    <p:sldId id="416" r:id="rId63"/>
    <p:sldId id="417" r:id="rId64"/>
    <p:sldId id="418" r:id="rId65"/>
    <p:sldId id="424" r:id="rId66"/>
    <p:sldId id="434" r:id="rId67"/>
    <p:sldId id="435" r:id="rId68"/>
    <p:sldId id="438" r:id="rId69"/>
    <p:sldId id="439" r:id="rId70"/>
    <p:sldId id="437" r:id="rId71"/>
    <p:sldId id="308" r:id="rId72"/>
    <p:sldId id="309" r:id="rId73"/>
    <p:sldId id="375" r:id="rId74"/>
    <p:sldId id="363" r:id="rId75"/>
    <p:sldId id="364" r:id="rId76"/>
    <p:sldId id="311" r:id="rId77"/>
    <p:sldId id="310" r:id="rId78"/>
    <p:sldId id="329" r:id="rId79"/>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E5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2080" autoAdjust="0"/>
  </p:normalViewPr>
  <p:slideViewPr>
    <p:cSldViewPr snapToGrid="0">
      <p:cViewPr varScale="1">
        <p:scale>
          <a:sx n="98" d="100"/>
          <a:sy n="98" d="100"/>
        </p:scale>
        <p:origin x="102" y="4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323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2020/10/20</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21</a:t>
            </a:fld>
            <a:endParaRPr kumimoji="1" lang="ja-JP" altLang="en-US"/>
          </a:p>
        </p:txBody>
      </p:sp>
    </p:spTree>
    <p:extLst>
      <p:ext uri="{BB962C8B-B14F-4D97-AF65-F5344CB8AC3E}">
        <p14:creationId xmlns:p14="http://schemas.microsoft.com/office/powerpoint/2010/main" val="86127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35548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116970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131967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90234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352924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30</a:t>
            </a:fld>
            <a:endParaRPr kumimoji="1" lang="ja-JP" altLang="en-US"/>
          </a:p>
        </p:txBody>
      </p:sp>
    </p:spTree>
    <p:extLst>
      <p:ext uri="{BB962C8B-B14F-4D97-AF65-F5344CB8AC3E}">
        <p14:creationId xmlns:p14="http://schemas.microsoft.com/office/powerpoint/2010/main" val="159221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31</a:t>
            </a:fld>
            <a:endParaRPr kumimoji="1" lang="ja-JP" altLang="en-US"/>
          </a:p>
        </p:txBody>
      </p:sp>
    </p:spTree>
    <p:extLst>
      <p:ext uri="{BB962C8B-B14F-4D97-AF65-F5344CB8AC3E}">
        <p14:creationId xmlns:p14="http://schemas.microsoft.com/office/powerpoint/2010/main" val="425714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123944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2900078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2251077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8509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144100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30135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12359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386099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62258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3243244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416273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173916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166572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450487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49</a:t>
            </a:fld>
            <a:endParaRPr kumimoji="1" lang="ja-JP" altLang="en-US"/>
          </a:p>
        </p:txBody>
      </p:sp>
    </p:spTree>
    <p:extLst>
      <p:ext uri="{BB962C8B-B14F-4D97-AF65-F5344CB8AC3E}">
        <p14:creationId xmlns:p14="http://schemas.microsoft.com/office/powerpoint/2010/main" val="421920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1172036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52</a:t>
            </a:fld>
            <a:endParaRPr kumimoji="1" lang="ja-JP" altLang="en-US"/>
          </a:p>
        </p:txBody>
      </p:sp>
    </p:spTree>
    <p:extLst>
      <p:ext uri="{BB962C8B-B14F-4D97-AF65-F5344CB8AC3E}">
        <p14:creationId xmlns:p14="http://schemas.microsoft.com/office/powerpoint/2010/main" val="25738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53</a:t>
            </a:fld>
            <a:endParaRPr kumimoji="1" lang="ja-JP" altLang="en-US"/>
          </a:p>
        </p:txBody>
      </p:sp>
    </p:spTree>
    <p:extLst>
      <p:ext uri="{BB962C8B-B14F-4D97-AF65-F5344CB8AC3E}">
        <p14:creationId xmlns:p14="http://schemas.microsoft.com/office/powerpoint/2010/main" val="2596881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54</a:t>
            </a:fld>
            <a:endParaRPr kumimoji="1" lang="ja-JP" altLang="en-US"/>
          </a:p>
        </p:txBody>
      </p:sp>
    </p:spTree>
    <p:extLst>
      <p:ext uri="{BB962C8B-B14F-4D97-AF65-F5344CB8AC3E}">
        <p14:creationId xmlns:p14="http://schemas.microsoft.com/office/powerpoint/2010/main" val="137794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56</a:t>
            </a:fld>
            <a:endParaRPr kumimoji="1" lang="ja-JP" altLang="en-US"/>
          </a:p>
        </p:txBody>
      </p:sp>
    </p:spTree>
    <p:extLst>
      <p:ext uri="{BB962C8B-B14F-4D97-AF65-F5344CB8AC3E}">
        <p14:creationId xmlns:p14="http://schemas.microsoft.com/office/powerpoint/2010/main" val="1119973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57</a:t>
            </a:fld>
            <a:endParaRPr kumimoji="1" lang="ja-JP" altLang="en-US"/>
          </a:p>
        </p:txBody>
      </p:sp>
    </p:spTree>
    <p:extLst>
      <p:ext uri="{BB962C8B-B14F-4D97-AF65-F5344CB8AC3E}">
        <p14:creationId xmlns:p14="http://schemas.microsoft.com/office/powerpoint/2010/main" val="2701618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2130904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59</a:t>
            </a:fld>
            <a:endParaRPr kumimoji="1" lang="ja-JP" altLang="en-US"/>
          </a:p>
        </p:txBody>
      </p:sp>
    </p:spTree>
    <p:extLst>
      <p:ext uri="{BB962C8B-B14F-4D97-AF65-F5344CB8AC3E}">
        <p14:creationId xmlns:p14="http://schemas.microsoft.com/office/powerpoint/2010/main" val="58989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60</a:t>
            </a:fld>
            <a:endParaRPr kumimoji="1" lang="ja-JP" altLang="en-US"/>
          </a:p>
        </p:txBody>
      </p:sp>
    </p:spTree>
    <p:extLst>
      <p:ext uri="{BB962C8B-B14F-4D97-AF65-F5344CB8AC3E}">
        <p14:creationId xmlns:p14="http://schemas.microsoft.com/office/powerpoint/2010/main" val="103127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3572577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169879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2011290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989500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1277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641459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36518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4069934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69</a:t>
            </a:fld>
            <a:endParaRPr kumimoji="1" lang="ja-JP" altLang="en-US"/>
          </a:p>
        </p:txBody>
      </p:sp>
    </p:spTree>
    <p:extLst>
      <p:ext uri="{BB962C8B-B14F-4D97-AF65-F5344CB8AC3E}">
        <p14:creationId xmlns:p14="http://schemas.microsoft.com/office/powerpoint/2010/main" val="1811319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4275487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2063383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3909400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00295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2020/10/20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serizawa/items/b833e407d89abd21ee72"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nablarch.github.io/docs/LATEST/doc/"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nablarch.github.io/docs/LATEST/doc/application_framework/application_framework/web_service/rest/architecture.html#restful-web-service-architectur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blank_project/index.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nablarch.github.io/docs/LATEST/doc/application_framework/adaptors/router_adaptor.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libraries/repository.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nablarch.github.io/docs/LATEST/doc/application_framework/application_framework/handlers/rest/body_convert_handler.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qiita.com/opengl-8080/items/6368c19a06521b65a655"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9080/api/tes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qiita.com/kichion/items/aca19765cb16e7e65946"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pic>
        <p:nvPicPr>
          <p:cNvPr id="1026" name="Picture 2">
            <a:extLst>
              <a:ext uri="{FF2B5EF4-FFF2-40B4-BE49-F238E27FC236}">
                <a16:creationId xmlns:a16="http://schemas.microsoft.com/office/drawing/2014/main" id="{B82C3ECA-2CA2-4959-AB84-33AF1F044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02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スタッフが説明しながら作業→そのあとに参加者も作業・・・といったかたちで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質問は進行中いつでも大丈夫です。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質問タイム、休憩中も受け付けますので遠慮なく聞いてください！</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240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264438" y="2613873"/>
            <a:ext cx="3663123" cy="2246769"/>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7" y="2608566"/>
            <a:ext cx="3663123" cy="2246769"/>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40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324197" y="2608566"/>
            <a:ext cx="3663123" cy="2554545"/>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80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ユーザ登録</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667252"/>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365126" y="217675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460551" y="330013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64428" y="3300137"/>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2717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F7300F69-D7A5-4B7A-821D-30DD83924CF7}"/>
              </a:ext>
            </a:extLst>
          </p:cNvPr>
          <p:cNvSpPr txBox="1"/>
          <p:nvPr/>
        </p:nvSpPr>
        <p:spPr>
          <a:xfrm>
            <a:off x="7245194" y="1243868"/>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：写真</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9125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API</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はどのように設計する？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でリソース</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highlight>
                  <a:srgbClr val="FFFF00"/>
                </a:highlight>
                <a:latin typeface="Meiryo UI" panose="020B0604030504040204" pitchFamily="50" charset="-128"/>
                <a:ea typeface="Meiryo UI" panose="020B0604030504040204" pitchFamily="50" charset="-128"/>
              </a:rPr>
              <a:t>HTTP</a:t>
            </a:r>
            <a:r>
              <a:rPr kumimoji="1" lang="ja-JP" altLang="en-US" sz="2000" dirty="0">
                <a:highlight>
                  <a:srgbClr val="FFFF00"/>
                </a:highlight>
                <a:latin typeface="Meiryo UI" panose="020B0604030504040204" pitchFamily="50" charset="-128"/>
                <a:ea typeface="Meiryo UI" panose="020B0604030504040204" pitchFamily="50" charset="-128"/>
              </a:rPr>
              <a:t>メソッドでそれに対する操作</a:t>
            </a:r>
            <a:r>
              <a:rPr kumimoji="1" lang="ja-JP" altLang="en-US" sz="2000" dirty="0">
                <a:latin typeface="Meiryo UI" panose="020B0604030504040204" pitchFamily="50" charset="-128"/>
                <a:ea typeface="Meiryo UI" panose="020B0604030504040204" pitchFamily="50" charset="-128"/>
              </a:rPr>
              <a:t>を表現します。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B593934D-1419-45CA-945B-1D49929B9F75}"/>
              </a:ext>
            </a:extLst>
          </p:cNvPr>
          <p:cNvSpPr txBox="1"/>
          <p:nvPr/>
        </p:nvSpPr>
        <p:spPr>
          <a:xfrm>
            <a:off x="715816" y="5351673"/>
            <a:ext cx="8545142"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翻訳</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WebAPI</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設計のベストプラクティス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https://qiita.com/mserizawa/items/b833e407d89abd21ee72</a:t>
            </a:r>
            <a:endParaRPr kumimoji="1" lang="en-US" altLang="ja-JP" sz="2000" dirty="0">
              <a:latin typeface="Meiryo UI" panose="020B0604030504040204" pitchFamily="50" charset="-128"/>
              <a:ea typeface="Meiryo UI" panose="020B0604030504040204" pitchFamily="50" charset="-128"/>
            </a:endParaRPr>
          </a:p>
        </p:txBody>
      </p:sp>
      <p:pic>
        <p:nvPicPr>
          <p:cNvPr id="7" name="Picture 2" descr="page-css">
            <a:extLst>
              <a:ext uri="{FF2B5EF4-FFF2-40B4-BE49-F238E27FC236}">
                <a16:creationId xmlns:a16="http://schemas.microsoft.com/office/drawing/2014/main" id="{B9E3F1C0-7227-4A31-AB12-5D46A9172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716" y="2903725"/>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表 8">
            <a:extLst>
              <a:ext uri="{FF2B5EF4-FFF2-40B4-BE49-F238E27FC236}">
                <a16:creationId xmlns:a16="http://schemas.microsoft.com/office/drawing/2014/main" id="{7E372FE2-04C6-4189-97FC-74315340355B}"/>
              </a:ext>
            </a:extLst>
          </p:cNvPr>
          <p:cNvGraphicFramePr>
            <a:graphicFrameLocks noGrp="1"/>
          </p:cNvGraphicFramePr>
          <p:nvPr>
            <p:extLst>
              <p:ext uri="{D42A27DB-BD31-4B8C-83A1-F6EECF244321}">
                <p14:modId xmlns:p14="http://schemas.microsoft.com/office/powerpoint/2010/main" val="1551861484"/>
              </p:ext>
            </p:extLst>
          </p:nvPr>
        </p:nvGraphicFramePr>
        <p:xfrm>
          <a:off x="5925557" y="2915394"/>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を全て取得する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新しい</a:t>
                      </a:r>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を登録する</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を更新する</a:t>
                      </a:r>
                    </a:p>
                  </a:txBody>
                  <a:tcPr/>
                </a:tc>
                <a:extLst>
                  <a:ext uri="{0D108BD9-81ED-4DB2-BD59-A6C34878D82A}">
                    <a16:rowId xmlns:a16="http://schemas.microsoft.com/office/drawing/2014/main" val="2226807050"/>
                  </a:ext>
                </a:extLst>
              </a:tr>
              <a:tr h="370840">
                <a:tc>
                  <a:txBody>
                    <a:bodyPr/>
                    <a:lstStyle/>
                    <a:p>
                      <a:r>
                        <a:rPr kumimoji="1" lang="en-US" altLang="ja-JP" sz="1400" dirty="0">
                          <a:latin typeface="Meiryo UI" panose="020B0604030504040204" pitchFamily="50" charset="-128"/>
                          <a:ea typeface="Meiryo UI" panose="020B0604030504040204" pitchFamily="50" charset="-128"/>
                        </a:rPr>
                        <a:t>DELETE</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を削除する</a:t>
                      </a:r>
                    </a:p>
                  </a:txBody>
                  <a:tcPr/>
                </a:tc>
                <a:extLst>
                  <a:ext uri="{0D108BD9-81ED-4DB2-BD59-A6C34878D82A}">
                    <a16:rowId xmlns:a16="http://schemas.microsoft.com/office/drawing/2014/main" val="440329975"/>
                  </a:ext>
                </a:extLst>
              </a:tr>
            </a:tbl>
          </a:graphicData>
        </a:graphic>
      </p:graphicFrame>
    </p:spTree>
    <p:extLst>
      <p:ext uri="{BB962C8B-B14F-4D97-AF65-F5344CB8AC3E}">
        <p14:creationId xmlns:p14="http://schemas.microsoft.com/office/powerpoint/2010/main" val="2699910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を崩す</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ログインやログアウトのリソースとは？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設計のベースとして</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の考え方を使いますが、難しい場合は崩します。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上の例だと、実現したい操作に着目し、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URI</a:t>
            </a:r>
            <a:r>
              <a:rPr kumimoji="1" lang="ja-JP" altLang="en-US" sz="2000" dirty="0">
                <a:highlight>
                  <a:srgbClr val="FFFF00"/>
                </a:highlight>
                <a:latin typeface="Meiryo UI" panose="020B0604030504040204" pitchFamily="50" charset="-128"/>
                <a:ea typeface="Meiryo UI" panose="020B0604030504040204" pitchFamily="50" charset="-128"/>
              </a:rPr>
              <a:t>で操作</a:t>
            </a:r>
            <a:r>
              <a:rPr kumimoji="1" lang="ja-JP" altLang="en-US" sz="2000" dirty="0">
                <a:latin typeface="Meiryo UI" panose="020B0604030504040204" pitchFamily="50" charset="-128"/>
                <a:ea typeface="Meiryo UI" panose="020B0604030504040204" pitchFamily="50" charset="-128"/>
              </a:rPr>
              <a:t>を表現し、</a:t>
            </a: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メソッドは</a:t>
            </a:r>
            <a:r>
              <a:rPr kumimoji="1" lang="en-US" altLang="ja-JP" sz="2000" dirty="0">
                <a:highlight>
                  <a:srgbClr val="FFFF00"/>
                </a:highlight>
                <a:latin typeface="Meiryo UI" panose="020B0604030504040204" pitchFamily="50" charset="-128"/>
                <a:ea typeface="Meiryo UI" panose="020B0604030504040204" pitchFamily="50" charset="-128"/>
              </a:rPr>
              <a:t>POST</a:t>
            </a:r>
            <a:r>
              <a:rPr kumimoji="1" lang="ja-JP" altLang="en-US" sz="2000" dirty="0">
                <a:highlight>
                  <a:srgbClr val="FFFF00"/>
                </a:highlight>
                <a:latin typeface="Meiryo UI" panose="020B0604030504040204" pitchFamily="50" charset="-128"/>
                <a:ea typeface="Meiryo UI" panose="020B0604030504040204" pitchFamily="50" charset="-128"/>
              </a:rPr>
              <a:t>で実行指示</a:t>
            </a:r>
            <a:r>
              <a:rPr kumimoji="1" lang="ja-JP" altLang="en-US" sz="2000" dirty="0">
                <a:latin typeface="Meiryo UI" panose="020B0604030504040204" pitchFamily="50" charset="-128"/>
                <a:ea typeface="Meiryo UI" panose="020B0604030504040204" pitchFamily="50" charset="-128"/>
              </a:rPr>
              <a:t>を表現しています。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graphicFrame>
        <p:nvGraphicFramePr>
          <p:cNvPr id="8" name="表 8">
            <a:extLst>
              <a:ext uri="{FF2B5EF4-FFF2-40B4-BE49-F238E27FC236}">
                <a16:creationId xmlns:a16="http://schemas.microsoft.com/office/drawing/2014/main" id="{7EB08EFF-C4DB-47AF-BB4B-D2C9A6B03E90}"/>
              </a:ext>
            </a:extLst>
          </p:cNvPr>
          <p:cNvGraphicFramePr>
            <a:graphicFrameLocks noGrp="1"/>
          </p:cNvGraphicFramePr>
          <p:nvPr>
            <p:extLst>
              <p:ext uri="{D42A27DB-BD31-4B8C-83A1-F6EECF244321}">
                <p14:modId xmlns:p14="http://schemas.microsoft.com/office/powerpoint/2010/main" val="1620316509"/>
              </p:ext>
            </p:extLst>
          </p:nvPr>
        </p:nvGraphicFramePr>
        <p:xfrm>
          <a:off x="1034580" y="2316480"/>
          <a:ext cx="4965727" cy="111252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/login</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ログインする</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/logout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ログアウトする</a:t>
                      </a:r>
                    </a:p>
                  </a:txBody>
                  <a:tcPr/>
                </a:tc>
                <a:extLst>
                  <a:ext uri="{0D108BD9-81ED-4DB2-BD59-A6C34878D82A}">
                    <a16:rowId xmlns:a16="http://schemas.microsoft.com/office/drawing/2014/main" val="2600247532"/>
                  </a:ext>
                </a:extLst>
              </a:tr>
            </a:tbl>
          </a:graphicData>
        </a:graphic>
      </p:graphicFrame>
    </p:spTree>
    <p:extLst>
      <p:ext uri="{BB962C8B-B14F-4D97-AF65-F5344CB8AC3E}">
        <p14:creationId xmlns:p14="http://schemas.microsoft.com/office/powerpoint/2010/main" val="416133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en-US" altLang="ja-JP" sz="4400" b="1" dirty="0">
                <a:solidFill>
                  <a:schemeClr val="bg1"/>
                </a:solidFill>
                <a:latin typeface="Meiryo UI" panose="020B0604030504040204" pitchFamily="50" charset="-128"/>
                <a:ea typeface="Meiryo UI" panose="020B0604030504040204" pitchFamily="50" charset="-128"/>
              </a:rPr>
              <a:t>REST</a:t>
            </a:r>
            <a:r>
              <a:rPr lang="ja-JP" altLang="en-US" sz="4400" b="1" dirty="0">
                <a:solidFill>
                  <a:schemeClr val="bg1"/>
                </a:solidFill>
                <a:latin typeface="Meiryo UI" panose="020B0604030504040204" pitchFamily="50" charset="-128"/>
                <a:ea typeface="Meiryo UI" panose="020B0604030504040204" pitchFamily="50" charset="-128"/>
              </a:rPr>
              <a:t>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Tree>
    <p:extLst>
      <p:ext uri="{BB962C8B-B14F-4D97-AF65-F5344CB8AC3E}">
        <p14:creationId xmlns:p14="http://schemas.microsoft.com/office/powerpoint/2010/main" val="149346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から作るのは大変なので</a:t>
            </a:r>
            <a:r>
              <a:rPr kumimoji="1" lang="en-US" altLang="ja-JP" sz="2000" dirty="0" err="1">
                <a:highlight>
                  <a:srgbClr val="FFFF00"/>
                </a:highlight>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がスクラッチ開発した</a:t>
            </a:r>
            <a:r>
              <a:rPr kumimoji="1" lang="en-US" altLang="ja-JP" sz="2000" dirty="0">
                <a:latin typeface="Meiryo UI" panose="020B0604030504040204" pitchFamily="50" charset="-128"/>
                <a:ea typeface="Meiryo UI" panose="020B0604030504040204" pitchFamily="50" charset="-128"/>
              </a:rPr>
              <a:t>Java</a:t>
            </a:r>
            <a:r>
              <a:rPr kumimoji="1" lang="ja-JP" altLang="en-US" sz="2000" dirty="0">
                <a:latin typeface="Meiryo UI" panose="020B0604030504040204" pitchFamily="50" charset="-128"/>
                <a:ea typeface="Meiryo UI" panose="020B0604030504040204" pitchFamily="50" charset="-128"/>
              </a:rPr>
              <a:t>の開発基盤。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アプリ、バッチアプリ、</a:t>
            </a: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ウェブサービス、メッセージングに対応。</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フレームワークだけでなく、設計書</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ツール</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ガイド等、システム開発に必要なコンテンツを一式提供。</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OSS</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Apache</a:t>
            </a: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v2</a:t>
            </a:r>
            <a:r>
              <a:rPr kumimoji="1" lang="ja-JP" altLang="en-US" sz="2000" dirty="0">
                <a:latin typeface="Meiryo UI" panose="020B0604030504040204" pitchFamily="50" charset="-128"/>
                <a:ea typeface="Meiryo UI" panose="020B0604030504040204" pitchFamily="50" charset="-128"/>
              </a:rPr>
              <a:t>ライセンス）で</a:t>
            </a:r>
            <a:r>
              <a:rPr kumimoji="1" lang="en-US" altLang="ja-JP" sz="2000" dirty="0">
                <a:highlight>
                  <a:srgbClr val="FFFF00"/>
                </a:highlight>
                <a:latin typeface="Meiryo UI" panose="020B0604030504040204" pitchFamily="50" charset="-128"/>
                <a:ea typeface="Meiryo UI" panose="020B0604030504040204" pitchFamily="50" charset="-128"/>
              </a:rPr>
              <a:t>GitHub</a:t>
            </a:r>
            <a:r>
              <a:rPr kumimoji="1" lang="ja-JP" altLang="en-US" sz="2000" dirty="0">
                <a:latin typeface="Meiryo UI" panose="020B0604030504040204" pitchFamily="50" charset="-128"/>
                <a:ea typeface="Meiryo UI" panose="020B0604030504040204" pitchFamily="50" charset="-128"/>
              </a:rPr>
              <a:t>で公開。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https://nablarch.github.io/docs/LATEST/doc/</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endParaRPr kumimoji="1" lang="ja-JP" altLang="en-US" sz="2800"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pic>
        <p:nvPicPr>
          <p:cNvPr id="1026" name="Picture 2">
            <a:extLst>
              <a:ext uri="{FF2B5EF4-FFF2-40B4-BE49-F238E27FC236}">
                <a16:creationId xmlns:a16="http://schemas.microsoft.com/office/drawing/2014/main" id="{5964495A-D4D1-4EC5-B181-CDD1BFE2C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3" y="4530786"/>
            <a:ext cx="4026866" cy="83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96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アプリケーションフレームワーク</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pic>
        <p:nvPicPr>
          <p:cNvPr id="2050" name="Picture 2">
            <a:extLst>
              <a:ext uri="{FF2B5EF4-FFF2-40B4-BE49-F238E27FC236}">
                <a16:creationId xmlns:a16="http://schemas.microsoft.com/office/drawing/2014/main" id="{E05C4289-1F6F-4AF3-85BB-D9352C4A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644688"/>
            <a:ext cx="86677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07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7B311E0-AEB0-4244-B272-53DE5E3DF41D}"/>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pic>
        <p:nvPicPr>
          <p:cNvPr id="8" name="Picture 2">
            <a:extLst>
              <a:ext uri="{FF2B5EF4-FFF2-40B4-BE49-F238E27FC236}">
                <a16:creationId xmlns:a16="http://schemas.microsoft.com/office/drawing/2014/main" id="{FC804556-EEDA-4B56-89CF-683A42952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782" y="1493064"/>
            <a:ext cx="3796018" cy="213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pic>
        <p:nvPicPr>
          <p:cNvPr id="2054" name="Picture 6">
            <a:extLst>
              <a:ext uri="{FF2B5EF4-FFF2-40B4-BE49-F238E27FC236}">
                <a16:creationId xmlns:a16="http://schemas.microsoft.com/office/drawing/2014/main" id="{6BEC9E45-0856-4811-8849-90E77FE6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432" y="909970"/>
            <a:ext cx="7214182" cy="28220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516C6B2A-C438-40F0-841C-2BC1D7627128}"/>
              </a:ext>
            </a:extLst>
          </p:cNvPr>
          <p:cNvCxnSpPr/>
          <p:nvPr/>
        </p:nvCxnSpPr>
        <p:spPr>
          <a:xfrm flipH="1">
            <a:off x="6439767" y="3429000"/>
            <a:ext cx="2257666" cy="2844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02D8C4D-3F2F-4DCA-9F33-052CF3AF84EE}"/>
              </a:ext>
            </a:extLst>
          </p:cNvPr>
          <p:cNvCxnSpPr>
            <a:cxnSpLocks/>
          </p:cNvCxnSpPr>
          <p:nvPr/>
        </p:nvCxnSpPr>
        <p:spPr>
          <a:xfrm flipH="1">
            <a:off x="3317358" y="3376357"/>
            <a:ext cx="3859619" cy="29799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2EE5B051-9096-45A1-9B00-03C31EE0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517" y="4171218"/>
            <a:ext cx="50482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5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RESTful</a:t>
            </a:r>
            <a:r>
              <a:rPr kumimoji="1" lang="ja-JP" altLang="en-US" sz="2800" b="1" dirty="0">
                <a:latin typeface="Meiryo UI" panose="020B0604030504040204" pitchFamily="50" charset="-128"/>
                <a:ea typeface="Meiryo UI" panose="020B0604030504040204" pitchFamily="50" charset="-128"/>
              </a:rPr>
              <a:t>ウェブサービスのアーキテクチャ</a:t>
            </a: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pic>
        <p:nvPicPr>
          <p:cNvPr id="5122" name="Picture 2">
            <a:extLst>
              <a:ext uri="{FF2B5EF4-FFF2-40B4-BE49-F238E27FC236}">
                <a16:creationId xmlns:a16="http://schemas.microsoft.com/office/drawing/2014/main" id="{28DF27E6-AB63-4390-9AD4-FD7D594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49" y="1577804"/>
            <a:ext cx="10248900"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8220F086-230C-43AC-9064-9F3C30D9F392}"/>
              </a:ext>
            </a:extLst>
          </p:cNvPr>
          <p:cNvSpPr txBox="1"/>
          <p:nvPr/>
        </p:nvSpPr>
        <p:spPr>
          <a:xfrm>
            <a:off x="838200" y="5028471"/>
            <a:ext cx="10671495"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RESTful</a:t>
            </a:r>
            <a:r>
              <a:rPr kumimoji="1" lang="ja-JP" altLang="en-US" sz="2000" dirty="0">
                <a:latin typeface="Meiryo UI" panose="020B0604030504040204" pitchFamily="50" charset="-128"/>
                <a:ea typeface="Meiryo UI" panose="020B0604030504040204" pitchFamily="50" charset="-128"/>
              </a:rPr>
              <a:t>ウェブサービスのアーキテクチャ</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4"/>
              </a:rPr>
              <a:t>https://nablarch.github.io/docs/LATEST/doc/application_framework/application_framework/web_service/rest/architecture.html#restful-web-service-architecture</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3919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ハンドラって何がうれしいんですかね？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Tree>
    <p:extLst>
      <p:ext uri="{BB962C8B-B14F-4D97-AF65-F5344CB8AC3E}">
        <p14:creationId xmlns:p14="http://schemas.microsoft.com/office/powerpoint/2010/main" val="1093222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3828131" y="4570022"/>
            <a:ext cx="7421505" cy="979435"/>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が提供しているブランクプロジェクト（ひな形）からプロジェクトを作成しています。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https://nablarch.github.io/docs/LATEST/doc/application_framework/application_framework/blank_project/index.html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158073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8393CA3-716B-4804-BE4B-C8C1D40F2F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
        <p:nvSpPr>
          <p:cNvPr id="2" name="テキスト ボックス 1">
            <a:extLst>
              <a:ext uri="{FF2B5EF4-FFF2-40B4-BE49-F238E27FC236}">
                <a16:creationId xmlns:a16="http://schemas.microsoft.com/office/drawing/2014/main" id="{28F45167-02AA-4F0C-93C2-9289B8E8A32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411590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0FD44FDE-FB54-4CD6-8967-5D9C185EE157}"/>
              </a:ext>
            </a:extLst>
          </p:cNvPr>
          <p:cNvSpPr txBox="1"/>
          <p:nvPr/>
        </p:nvSpPr>
        <p:spPr>
          <a:xfrm>
            <a:off x="7689906" y="4589575"/>
            <a:ext cx="4071459"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ビルドツールとして</a:t>
            </a:r>
            <a:r>
              <a:rPr kumimoji="1" lang="en-US" altLang="ja-JP" sz="1600" dirty="0">
                <a:solidFill>
                  <a:schemeClr val="bg1"/>
                </a:solidFill>
                <a:latin typeface="Meiryo UI" panose="020B0604030504040204" pitchFamily="50" charset="-128"/>
                <a:ea typeface="Meiryo UI" panose="020B0604030504040204" pitchFamily="50" charset="-128"/>
              </a:rPr>
              <a:t>Maven</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ライブラリの依存関係を解決したり、コンパイル</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テスト</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サーバ起動といった開発のルーチンワークをサポートする機能も提供します。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8802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0BB0CA9D-4951-4FF7-9E48-5658D633A5E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IntelliJ IDEA</a:t>
            </a:r>
            <a:r>
              <a:rPr kumimoji="1" lang="ja-JP" altLang="en-US" sz="2800" b="1" dirty="0">
                <a:latin typeface="Meiryo UI" panose="020B0604030504040204" pitchFamily="50" charset="-128"/>
                <a:ea typeface="Meiryo UI" panose="020B0604030504040204" pitchFamily="50" charset="-128"/>
              </a:rPr>
              <a:t>で開く</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pic>
        <p:nvPicPr>
          <p:cNvPr id="2" name="図 1">
            <a:extLst>
              <a:ext uri="{FF2B5EF4-FFF2-40B4-BE49-F238E27FC236}">
                <a16:creationId xmlns:a16="http://schemas.microsoft.com/office/drawing/2014/main" id="{C5BC06A4-AE52-49F9-95DB-78C3945502C6}"/>
              </a:ext>
            </a:extLst>
          </p:cNvPr>
          <p:cNvPicPr>
            <a:picLocks noChangeAspect="1"/>
          </p:cNvPicPr>
          <p:nvPr/>
        </p:nvPicPr>
        <p:blipFill>
          <a:blip r:embed="rId3"/>
          <a:stretch>
            <a:fillRect/>
          </a:stretch>
        </p:blipFill>
        <p:spPr>
          <a:xfrm>
            <a:off x="699834" y="2467122"/>
            <a:ext cx="3148677" cy="1923755"/>
          </a:xfrm>
          <a:prstGeom prst="rect">
            <a:avLst/>
          </a:prstGeom>
        </p:spPr>
      </p:pic>
      <p:pic>
        <p:nvPicPr>
          <p:cNvPr id="5" name="図 4">
            <a:extLst>
              <a:ext uri="{FF2B5EF4-FFF2-40B4-BE49-F238E27FC236}">
                <a16:creationId xmlns:a16="http://schemas.microsoft.com/office/drawing/2014/main" id="{1F933B40-6DB3-4536-B758-C14EF86B7896}"/>
              </a:ext>
            </a:extLst>
          </p:cNvPr>
          <p:cNvPicPr>
            <a:picLocks noChangeAspect="1"/>
          </p:cNvPicPr>
          <p:nvPr/>
        </p:nvPicPr>
        <p:blipFill>
          <a:blip r:embed="rId4"/>
          <a:stretch>
            <a:fillRect/>
          </a:stretch>
        </p:blipFill>
        <p:spPr>
          <a:xfrm>
            <a:off x="4938437" y="2210780"/>
            <a:ext cx="2315125" cy="2630330"/>
          </a:xfrm>
          <a:prstGeom prst="rect">
            <a:avLst/>
          </a:prstGeom>
        </p:spPr>
      </p:pic>
      <p:pic>
        <p:nvPicPr>
          <p:cNvPr id="9" name="図 8">
            <a:extLst>
              <a:ext uri="{FF2B5EF4-FFF2-40B4-BE49-F238E27FC236}">
                <a16:creationId xmlns:a16="http://schemas.microsoft.com/office/drawing/2014/main" id="{2517CC35-4D3A-4795-8C4F-34B7D8EA9E88}"/>
              </a:ext>
            </a:extLst>
          </p:cNvPr>
          <p:cNvPicPr>
            <a:picLocks noChangeAspect="1"/>
          </p:cNvPicPr>
          <p:nvPr/>
        </p:nvPicPr>
        <p:blipFill rotWithShape="1">
          <a:blip r:embed="rId5"/>
          <a:srcRect l="70811" t="83566"/>
          <a:stretch/>
        </p:blipFill>
        <p:spPr>
          <a:xfrm>
            <a:off x="8410208" y="2865473"/>
            <a:ext cx="3081958" cy="1127051"/>
          </a:xfrm>
          <a:prstGeom prst="rect">
            <a:avLst/>
          </a:prstGeom>
        </p:spPr>
      </p:pic>
      <p:sp>
        <p:nvSpPr>
          <p:cNvPr id="21" name="矢印: 右 20">
            <a:extLst>
              <a:ext uri="{FF2B5EF4-FFF2-40B4-BE49-F238E27FC236}">
                <a16:creationId xmlns:a16="http://schemas.microsoft.com/office/drawing/2014/main" id="{281278E9-23A8-47EA-8E10-C03F03C45CDA}"/>
              </a:ext>
            </a:extLst>
          </p:cNvPr>
          <p:cNvSpPr/>
          <p:nvPr/>
        </p:nvSpPr>
        <p:spPr>
          <a:xfrm rot="9484517">
            <a:off x="2502900" y="323355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458DED00-150D-4F0C-BA4B-F546FD64CCE9}"/>
              </a:ext>
            </a:extLst>
          </p:cNvPr>
          <p:cNvSpPr/>
          <p:nvPr/>
        </p:nvSpPr>
        <p:spPr>
          <a:xfrm>
            <a:off x="4194728"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F62542E8-0473-4543-AD7A-EAD371CC5E29}"/>
              </a:ext>
            </a:extLst>
          </p:cNvPr>
          <p:cNvSpPr/>
          <p:nvPr/>
        </p:nvSpPr>
        <p:spPr>
          <a:xfrm>
            <a:off x="7595084" y="33304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D1EC23F2-DAA9-407A-848C-A5B7DF86E301}"/>
              </a:ext>
            </a:extLst>
          </p:cNvPr>
          <p:cNvSpPr/>
          <p:nvPr/>
        </p:nvSpPr>
        <p:spPr>
          <a:xfrm rot="19912492">
            <a:off x="5856225" y="471687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右 28">
            <a:extLst>
              <a:ext uri="{FF2B5EF4-FFF2-40B4-BE49-F238E27FC236}">
                <a16:creationId xmlns:a16="http://schemas.microsoft.com/office/drawing/2014/main" id="{3BA6C4EE-C7D6-4AF5-8BB8-E9861B2D06B3}"/>
              </a:ext>
            </a:extLst>
          </p:cNvPr>
          <p:cNvSpPr/>
          <p:nvPr/>
        </p:nvSpPr>
        <p:spPr>
          <a:xfrm rot="19079248">
            <a:off x="8776993" y="36158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E038610-668E-4633-A9EA-5F9CF16C380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2835684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アクションクラス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pic>
        <p:nvPicPr>
          <p:cNvPr id="4" name="Picture 2">
            <a:extLst>
              <a:ext uri="{FF2B5EF4-FFF2-40B4-BE49-F238E27FC236}">
                <a16:creationId xmlns:a16="http://schemas.microsoft.com/office/drawing/2014/main" id="{7BE6B709-868A-475F-8E72-92C15AD90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111" y="3291379"/>
            <a:ext cx="5077155" cy="1396689"/>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3BA6C4EE-C7D6-4AF5-8BB8-E9861B2D06B3}"/>
              </a:ext>
            </a:extLst>
          </p:cNvPr>
          <p:cNvSpPr/>
          <p:nvPr/>
        </p:nvSpPr>
        <p:spPr>
          <a:xfrm rot="3242858">
            <a:off x="9627457" y="3220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Rectangle 3">
            <a:extLst>
              <a:ext uri="{FF2B5EF4-FFF2-40B4-BE49-F238E27FC236}">
                <a16:creationId xmlns:a16="http://schemas.microsoft.com/office/drawing/2014/main" id="{FB26FE97-25D6-479C-9E42-3126A34A5155}"/>
              </a:ext>
            </a:extLst>
          </p:cNvPr>
          <p:cNvSpPr>
            <a:spLocks noChangeArrowheads="1"/>
          </p:cNvSpPr>
          <p:nvPr/>
        </p:nvSpPr>
        <p:spPr bwMode="auto">
          <a:xfrm>
            <a:off x="712734" y="2293354"/>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Produces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javax.ws.rs.core.MediaType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SampleAction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Object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105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ルーティング</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
        <p:nvSpPr>
          <p:cNvPr id="5" name="テキスト ボックス 4">
            <a:extLst>
              <a:ext uri="{FF2B5EF4-FFF2-40B4-BE49-F238E27FC236}">
                <a16:creationId xmlns:a16="http://schemas.microsoft.com/office/drawing/2014/main" id="{D5A5346A-38CB-4407-85F2-3FE0962F0E74}"/>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7" name="Rectangle 3">
            <a:extLst>
              <a:ext uri="{FF2B5EF4-FFF2-40B4-BE49-F238E27FC236}">
                <a16:creationId xmlns:a16="http://schemas.microsoft.com/office/drawing/2014/main" id="{BC2B7928-F702-470B-AECA-747EA11893CB}"/>
              </a:ext>
            </a:extLst>
          </p:cNvPr>
          <p:cNvSpPr>
            <a:spLocks noChangeArrowheads="1"/>
          </p:cNvSpPr>
          <p:nvPr/>
        </p:nvSpPr>
        <p:spPr bwMode="auto">
          <a:xfrm>
            <a:off x="715816" y="2296851"/>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java.util.Map;</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chemeClr val="bg1">
                    <a:lumMod val="65000"/>
                  </a:schemeClr>
                </a:solidFill>
                <a:effectLst/>
                <a:latin typeface="Arial Unicode MS"/>
                <a:ea typeface="JetBrains Mono"/>
              </a:rPr>
              <a:t>@Produces(MediaType.</a:t>
            </a:r>
            <a:r>
              <a:rPr kumimoji="0" lang="ja-JP" altLang="ja-JP" sz="900" b="0" i="1" u="none" strike="noStrike" cap="none" normalizeH="0" baseline="0" dirty="0">
                <a:ln>
                  <a:noFill/>
                </a:ln>
                <a:solidFill>
                  <a:schemeClr val="bg1">
                    <a:lumMod val="65000"/>
                  </a:schemeClr>
                </a:solidFill>
                <a:effectLst/>
                <a:latin typeface="Arial Unicode MS"/>
                <a:ea typeface="JetBrains Mono"/>
              </a:rPr>
              <a:t>APPLICATION_JSON</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Map.</a:t>
            </a:r>
            <a:r>
              <a:rPr kumimoji="0" lang="ja-JP" altLang="ja-JP" sz="900" b="0" i="1" u="none" strike="noStrike" cap="none" normalizeH="0" baseline="0" dirty="0">
                <a:ln>
                  <a:noFill/>
                </a:ln>
                <a:solidFill>
                  <a:schemeClr val="bg1">
                    <a:lumMod val="65000"/>
                  </a:schemeClr>
                </a:solidFill>
                <a:effectLst/>
                <a:latin typeface="Arial Unicode MS"/>
                <a:ea typeface="JetBrains Mono"/>
              </a:rPr>
              <a:t>of</a:t>
            </a:r>
            <a:r>
              <a:rPr kumimoji="0" lang="ja-JP" altLang="ja-JP" sz="900" b="0" i="0" u="none" strike="noStrike" cap="none" normalizeH="0" baseline="0" dirty="0">
                <a:ln>
                  <a:noFill/>
                </a:ln>
                <a:solidFill>
                  <a:schemeClr val="bg1">
                    <a:lumMod val="65000"/>
                  </a:schemeClr>
                </a:solidFill>
                <a:effectLst/>
                <a:latin typeface="Arial Unicode MS"/>
                <a:ea typeface="JetBrains Mono"/>
              </a:rPr>
              <a:t>("status", "ok");</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42855" y="3095560"/>
            <a:ext cx="6411986" cy="3133871"/>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では、ルーティングアダプタという機能で、リクエストをどのアクションクラスで処理するかを定義することができます。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ルーティングアダプタ</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https://nablarch.github.io/docs/LATEST/doc/application_framework/adaptors/router_adaptor.html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JAX-RS</a:t>
            </a:r>
            <a:r>
              <a:rPr kumimoji="1" lang="ja-JP" altLang="en-US" sz="1600" dirty="0">
                <a:solidFill>
                  <a:schemeClr val="bg1"/>
                </a:solidFill>
                <a:latin typeface="Meiryo UI" panose="020B0604030504040204" pitchFamily="50" charset="-128"/>
                <a:ea typeface="Meiryo UI" panose="020B0604030504040204" pitchFamily="50" charset="-128"/>
              </a:rPr>
              <a:t>のアノテーション（</a:t>
            </a:r>
            <a:r>
              <a:rPr kumimoji="1" lang="en-US" altLang="ja-JP" sz="1600" dirty="0">
                <a:solidFill>
                  <a:schemeClr val="bg1"/>
                </a:solidFill>
                <a:latin typeface="Meiryo UI" panose="020B0604030504040204" pitchFamily="50" charset="-128"/>
                <a:ea typeface="Meiryo UI" panose="020B0604030504040204" pitchFamily="50" charset="-128"/>
              </a:rPr>
              <a:t>@PATH</a:t>
            </a:r>
            <a:r>
              <a:rPr kumimoji="1" lang="ja-JP" altLang="en-US" sz="1600" dirty="0">
                <a:solidFill>
                  <a:schemeClr val="bg1"/>
                </a:solidFill>
                <a:latin typeface="Meiryo UI" panose="020B0604030504040204" pitchFamily="50" charset="-128"/>
                <a:ea typeface="Meiryo UI" panose="020B0604030504040204" pitchFamily="50" charset="-128"/>
              </a:rPr>
              <a:t>や</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等）を使用してルーティングを定義できますので、パスが</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en-US" altLang="ja-JP" sz="1600" dirty="0" err="1">
                <a:solidFill>
                  <a:schemeClr val="bg1"/>
                </a:solidFill>
                <a:latin typeface="Meiryo UI" panose="020B0604030504040204" pitchFamily="50" charset="-128"/>
                <a:ea typeface="Meiryo UI" panose="020B0604030504040204" pitchFamily="50" charset="-128"/>
              </a:rPr>
              <a:t>api</a:t>
            </a:r>
            <a:r>
              <a:rPr kumimoji="1" lang="en-US" altLang="ja-JP" sz="1600" dirty="0">
                <a:solidFill>
                  <a:schemeClr val="bg1"/>
                </a:solidFill>
                <a:latin typeface="Meiryo UI" panose="020B0604030504040204" pitchFamily="50" charset="-128"/>
                <a:ea typeface="Meiryo UI" panose="020B0604030504040204" pitchFamily="50" charset="-128"/>
              </a:rPr>
              <a:t>/test</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HTTP</a:t>
            </a:r>
            <a:r>
              <a:rPr kumimoji="1" lang="ja-JP" altLang="en-US" sz="1600" dirty="0">
                <a:solidFill>
                  <a:schemeClr val="bg1"/>
                </a:solidFill>
                <a:latin typeface="Meiryo UI" panose="020B0604030504040204" pitchFamily="50" charset="-128"/>
                <a:ea typeface="Meiryo UI" panose="020B0604030504040204" pitchFamily="50" charset="-128"/>
              </a:rPr>
              <a:t>メソッドが</a:t>
            </a:r>
            <a:r>
              <a:rPr kumimoji="1" lang="en-US" altLang="ja-JP" sz="1600" dirty="0">
                <a:solidFill>
                  <a:schemeClr val="bg1"/>
                </a:solidFill>
                <a:latin typeface="Meiryo UI" panose="020B0604030504040204" pitchFamily="50" charset="-128"/>
                <a:ea typeface="Meiryo UI" panose="020B0604030504040204" pitchFamily="50" charset="-128"/>
              </a:rPr>
              <a:t>GET</a:t>
            </a:r>
            <a:r>
              <a:rPr kumimoji="1" lang="ja-JP" altLang="en-US" sz="1600" dirty="0">
                <a:solidFill>
                  <a:schemeClr val="bg1"/>
                </a:solidFill>
                <a:latin typeface="Meiryo UI" panose="020B0604030504040204" pitchFamily="50" charset="-128"/>
                <a:ea typeface="Meiryo UI" panose="020B0604030504040204" pitchFamily="50" charset="-128"/>
              </a:rPr>
              <a:t>に対応した起動テスト用の</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4940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4D9ED6C-CDE8-424D-A686-CCFC8151127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/spa-handson.pdf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sp>
        <p:nvSpPr>
          <p:cNvPr id="2" name="テキスト ボックス 1">
            <a:extLst>
              <a:ext uri="{FF2B5EF4-FFF2-40B4-BE49-F238E27FC236}">
                <a16:creationId xmlns:a16="http://schemas.microsoft.com/office/drawing/2014/main" id="{51039EB8-DC22-4018-9935-C78C72BEB331}"/>
              </a:ext>
            </a:extLst>
          </p:cNvPr>
          <p:cNvSpPr txBox="1"/>
          <p:nvPr/>
        </p:nvSpPr>
        <p:spPr>
          <a:xfrm>
            <a:off x="4868726" y="3429000"/>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：パス</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C9CEE1D-C5D1-44E8-89D1-977A4142321A}"/>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DI</a:t>
            </a:r>
            <a:r>
              <a:rPr kumimoji="1" lang="ja-JP" altLang="en-US" sz="2800" b="1" dirty="0">
                <a:latin typeface="Meiryo UI" panose="020B0604030504040204" pitchFamily="50" charset="-128"/>
                <a:ea typeface="Meiryo UI" panose="020B0604030504040204" pitchFamily="50" charset="-128"/>
              </a:rPr>
              <a:t>コンテナ</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
        <p:nvSpPr>
          <p:cNvPr id="12" name="テキスト ボックス 11">
            <a:extLst>
              <a:ext uri="{FF2B5EF4-FFF2-40B4-BE49-F238E27FC236}">
                <a16:creationId xmlns:a16="http://schemas.microsoft.com/office/drawing/2014/main" id="{C699FD54-CEBC-4658-9A8A-F3A8902B3A69}"/>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4" name="Rectangle 3">
            <a:extLst>
              <a:ext uri="{FF2B5EF4-FFF2-40B4-BE49-F238E27FC236}">
                <a16:creationId xmlns:a16="http://schemas.microsoft.com/office/drawing/2014/main" id="{594D39AC-508E-42BD-97A1-126187283E25}"/>
              </a:ext>
            </a:extLst>
          </p:cNvPr>
          <p:cNvSpPr>
            <a:spLocks noChangeArrowheads="1"/>
          </p:cNvSpPr>
          <p:nvPr/>
        </p:nvSpPr>
        <p:spPr bwMode="auto">
          <a:xfrm>
            <a:off x="715816" y="2305428"/>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javax.ws.rs.Path;</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javax.ws.rs.Produces;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javax.ws.rs.core.MediaType;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java.util.Map;</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@Produces(MediaType.</a:t>
            </a:r>
            <a:r>
              <a:rPr kumimoji="0" lang="ja-JP" altLang="ja-JP" sz="900" b="0" i="1" u="none" strike="noStrike" cap="none" normalizeH="0" baseline="0" dirty="0">
                <a:ln>
                  <a:noFill/>
                </a:ln>
                <a:solidFill>
                  <a:schemeClr val="bg1">
                    <a:lumMod val="65000"/>
                  </a:schemeClr>
                </a:solidFill>
                <a:effectLst/>
                <a:latin typeface="Arial Unicode MS"/>
                <a:ea typeface="JetBrains Mono"/>
              </a:rPr>
              <a:t>APPLICATION_JSON</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Object get()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Map.</a:t>
            </a:r>
            <a:r>
              <a:rPr kumimoji="0" lang="ja-JP" altLang="ja-JP" sz="900" b="0" i="1" u="none" strike="noStrike" cap="none" normalizeH="0" baseline="0" dirty="0">
                <a:ln>
                  <a:noFill/>
                </a:ln>
                <a:solidFill>
                  <a:schemeClr val="bg1">
                    <a:lumMod val="65000"/>
                  </a:schemeClr>
                </a:solidFill>
                <a:effectLst/>
                <a:latin typeface="Arial Unicode MS"/>
                <a:ea typeface="JetBrains Mono"/>
              </a:rPr>
              <a:t>of</a:t>
            </a:r>
            <a:r>
              <a:rPr kumimoji="0" lang="ja-JP" altLang="ja-JP" sz="900" b="0" i="0" u="none" strike="noStrike" cap="none" normalizeH="0" baseline="0" dirty="0">
                <a:ln>
                  <a:noFill/>
                </a:ln>
                <a:solidFill>
                  <a:schemeClr val="bg1">
                    <a:lumMod val="65000"/>
                  </a:schemeClr>
                </a:solidFill>
                <a:effectLst/>
                <a:latin typeface="Arial Unicode MS"/>
                <a:ea typeface="JetBrains Mono"/>
              </a:rPr>
              <a:t>("status", "ok");</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76411" y="2914702"/>
            <a:ext cx="6411986" cy="3441648"/>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クラスに付与している</a:t>
            </a:r>
            <a:r>
              <a:rPr kumimoji="1" lang="en-US" altLang="ja-JP" sz="1600" dirty="0" err="1">
                <a:solidFill>
                  <a:schemeClr val="bg1"/>
                </a:solidFill>
                <a:latin typeface="Meiryo UI" panose="020B0604030504040204" pitchFamily="50" charset="-128"/>
                <a:ea typeface="Meiryo UI" panose="020B0604030504040204" pitchFamily="50" charset="-128"/>
              </a:rPr>
              <a:t>SystemRepositoryComponent</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アノテーションは、</a:t>
            </a:r>
            <a:r>
              <a:rPr kumimoji="1" lang="en-US" altLang="ja-JP" sz="1600" dirty="0" err="1">
                <a:solidFill>
                  <a:schemeClr val="bg1"/>
                </a:solidFill>
                <a:latin typeface="Meiryo UI" panose="020B0604030504040204" pitchFamily="50" charset="-128"/>
                <a:ea typeface="Meiryo UI" panose="020B0604030504040204" pitchFamily="50" charset="-128"/>
              </a:rPr>
              <a:t>Nablarch</a:t>
            </a:r>
            <a:r>
              <a:rPr kumimoji="1" lang="ja-JP" altLang="en-US" sz="1600" dirty="0">
                <a:solidFill>
                  <a:schemeClr val="bg1"/>
                </a:solidFill>
                <a:latin typeface="Meiryo UI" panose="020B0604030504040204" pitchFamily="50" charset="-128"/>
                <a:ea typeface="Meiryo UI" panose="020B0604030504040204" pitchFamily="50" charset="-128"/>
              </a:rPr>
              <a:t>が提供している</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コンテナの機能を持つシステムリポジトリに登録するための設定です。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システムリポジトリ</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https://nablarch.github.io/docs/LATEST/doc/application_framework/application_framework/libraries/repository.html</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ja-JP" altLang="en-US"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アプリで</a:t>
            </a:r>
            <a:r>
              <a:rPr kumimoji="1" lang="en-US" altLang="ja-JP" sz="1600" dirty="0">
                <a:solidFill>
                  <a:schemeClr val="bg1"/>
                </a:solidFill>
                <a:latin typeface="Meiryo UI" panose="020B0604030504040204" pitchFamily="50" charset="-128"/>
                <a:ea typeface="Meiryo UI" panose="020B0604030504040204" pitchFamily="50" charset="-128"/>
              </a:rPr>
              <a:t>DI</a:t>
            </a:r>
            <a:r>
              <a:rPr kumimoji="1" lang="ja-JP" altLang="en-US" sz="1600" dirty="0">
                <a:solidFill>
                  <a:schemeClr val="bg1"/>
                </a:solidFill>
                <a:latin typeface="Meiryo UI" panose="020B0604030504040204" pitchFamily="50" charset="-128"/>
                <a:ea typeface="Meiryo UI" panose="020B0604030504040204" pitchFamily="50" charset="-128"/>
              </a:rPr>
              <a:t>コンテナの機能を使うため、アクションクラスをシステムリポジトリから取得するように予め設定しています。そのため、アクションクラスをシステムリポジトリに登録する必要があります。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47504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リクエスト</a:t>
            </a:r>
            <a:r>
              <a:rPr kumimoji="1" lang="en-US" altLang="ja-JP" sz="2800" b="1" dirty="0">
                <a:latin typeface="Meiryo UI" panose="020B0604030504040204" pitchFamily="50" charset="-128"/>
                <a:ea typeface="Meiryo UI" panose="020B0604030504040204" pitchFamily="50" charset="-128"/>
              </a:rPr>
              <a:t>/</a:t>
            </a:r>
            <a:r>
              <a:rPr kumimoji="1" lang="ja-JP" altLang="en-US" sz="2800" b="1" dirty="0">
                <a:latin typeface="Meiryo UI" panose="020B0604030504040204" pitchFamily="50" charset="-128"/>
                <a:ea typeface="Meiryo UI" panose="020B0604030504040204" pitchFamily="50" charset="-128"/>
              </a:rPr>
              <a:t>レスポンスの変換</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
        <p:nvSpPr>
          <p:cNvPr id="10" name="テキスト ボックス 9">
            <a:extLst>
              <a:ext uri="{FF2B5EF4-FFF2-40B4-BE49-F238E27FC236}">
                <a16:creationId xmlns:a16="http://schemas.microsoft.com/office/drawing/2014/main" id="{698280DA-9094-4415-9371-1C5E05912113}"/>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起動テスト用のアクションクラス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SampleAction.java</a:t>
            </a:r>
          </a:p>
        </p:txBody>
      </p:sp>
      <p:sp>
        <p:nvSpPr>
          <p:cNvPr id="12" name="Rectangle 3">
            <a:extLst>
              <a:ext uri="{FF2B5EF4-FFF2-40B4-BE49-F238E27FC236}">
                <a16:creationId xmlns:a16="http://schemas.microsoft.com/office/drawing/2014/main" id="{F7BBF36F-80C8-4583-B9C9-5ADD99526666}"/>
              </a:ext>
            </a:extLst>
          </p:cNvPr>
          <p:cNvSpPr>
            <a:spLocks noChangeArrowheads="1"/>
          </p:cNvSpPr>
          <p:nvPr/>
        </p:nvSpPr>
        <p:spPr bwMode="auto">
          <a:xfrm>
            <a:off x="715816" y="2322206"/>
            <a:ext cx="5089366" cy="28623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chemeClr val="bg1">
                    <a:lumMod val="65000"/>
                  </a:schemeClr>
                </a:solidFill>
                <a:effectLst/>
                <a:latin typeface="Arial Unicode MS"/>
                <a:ea typeface="JetBrains Mono"/>
              </a:rPr>
              <a:t>package com.example;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nablarch.core.repository.di.config.externalize.annotation.SystemRepositoryComponent;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import javax.ws.rs.Path;</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a:t>
            </a:r>
            <a:r>
              <a:rPr kumimoji="0" lang="ja-JP" altLang="ja-JP" sz="900" b="0" i="0" u="none" strike="noStrike" cap="none" normalizeH="0" baseline="0" dirty="0">
                <a:ln>
                  <a:noFill/>
                </a:ln>
                <a:solidFill>
                  <a:srgbClr val="9E880D"/>
                </a:solidFill>
                <a:effectLst/>
                <a:latin typeface="Arial Unicode MS"/>
                <a:ea typeface="JetBrains Mono"/>
              </a:rPr>
              <a:t>Produces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javax.ws.rs.core.MediaType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java.util.Map</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@Path("test")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SampleAction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Object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Map</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7955BC98-4561-4326-B604-EDC24455E4B0}"/>
              </a:ext>
            </a:extLst>
          </p:cNvPr>
          <p:cNvSpPr txBox="1"/>
          <p:nvPr/>
        </p:nvSpPr>
        <p:spPr>
          <a:xfrm>
            <a:off x="3851244" y="2914702"/>
            <a:ext cx="6411986" cy="344164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"status"</a:t>
            </a:r>
            <a:r>
              <a:rPr kumimoji="1" lang="ja-JP" altLang="en-US" sz="1600" dirty="0">
                <a:solidFill>
                  <a:schemeClr val="bg1"/>
                </a:solidFill>
                <a:latin typeface="Meiryo UI" panose="020B0604030504040204" pitchFamily="50" charset="-128"/>
                <a:ea typeface="Meiryo UI" panose="020B0604030504040204" pitchFamily="50" charset="-128"/>
              </a:rPr>
              <a:t>キーで</a:t>
            </a:r>
            <a:r>
              <a:rPr kumimoji="1" lang="en-US" altLang="ja-JP" sz="1600" dirty="0">
                <a:solidFill>
                  <a:schemeClr val="bg1"/>
                </a:solidFill>
                <a:latin typeface="Meiryo UI" panose="020B0604030504040204" pitchFamily="50" charset="-128"/>
                <a:ea typeface="Meiryo UI" panose="020B0604030504040204" pitchFamily="50" charset="-128"/>
              </a:rPr>
              <a:t>"ok"</a:t>
            </a:r>
            <a:r>
              <a:rPr kumimoji="1" lang="ja-JP" altLang="en-US" sz="1600" dirty="0">
                <a:solidFill>
                  <a:schemeClr val="bg1"/>
                </a:solidFill>
                <a:latin typeface="Meiryo UI" panose="020B0604030504040204" pitchFamily="50" charset="-128"/>
                <a:ea typeface="Meiryo UI" panose="020B0604030504040204" pitchFamily="50" charset="-128"/>
              </a:rPr>
              <a:t>文字列を格納する</a:t>
            </a:r>
            <a:r>
              <a:rPr kumimoji="1" lang="en-US" altLang="ja-JP" sz="1600" dirty="0">
                <a:solidFill>
                  <a:schemeClr val="bg1"/>
                </a:solidFill>
                <a:latin typeface="Meiryo UI" panose="020B0604030504040204" pitchFamily="50" charset="-128"/>
                <a:ea typeface="Meiryo UI" panose="020B0604030504040204" pitchFamily="50" charset="-128"/>
              </a:rPr>
              <a:t>Map</a:t>
            </a:r>
            <a:r>
              <a:rPr kumimoji="1" lang="ja-JP" altLang="en-US" sz="1600" dirty="0">
                <a:solidFill>
                  <a:schemeClr val="bg1"/>
                </a:solidFill>
                <a:latin typeface="Meiryo UI" panose="020B0604030504040204" pitchFamily="50" charset="-128"/>
                <a:ea typeface="Meiryo UI" panose="020B0604030504040204" pitchFamily="50" charset="-128"/>
              </a:rPr>
              <a:t>オブジェクトを返していますが、これは次のような</a:t>
            </a:r>
            <a:r>
              <a:rPr kumimoji="1" lang="en-US" altLang="ja-JP" sz="1600" dirty="0">
                <a:solidFill>
                  <a:schemeClr val="bg1"/>
                </a:solidFill>
                <a:latin typeface="Meiryo UI" panose="020B0604030504040204" pitchFamily="50" charset="-128"/>
                <a:ea typeface="Meiryo UI" panose="020B0604030504040204" pitchFamily="50" charset="-128"/>
              </a:rPr>
              <a:t>JSON</a:t>
            </a:r>
            <a:r>
              <a:rPr kumimoji="1" lang="ja-JP" altLang="en-US" sz="1600" dirty="0">
                <a:solidFill>
                  <a:schemeClr val="bg1"/>
                </a:solidFill>
                <a:latin typeface="Meiryo UI" panose="020B0604030504040204" pitchFamily="50" charset="-128"/>
                <a:ea typeface="Meiryo UI" panose="020B0604030504040204" pitchFamily="50" charset="-128"/>
              </a:rPr>
              <a:t>に変換されます。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 "status": "ok" }</a:t>
            </a: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@Consumes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a:t>
            </a:r>
            <a:r>
              <a:rPr kumimoji="1" lang="en-US" altLang="ja-JP" sz="1600" dirty="0">
                <a:solidFill>
                  <a:schemeClr val="bg1"/>
                </a:solidFill>
                <a:latin typeface="Meiryo UI" panose="020B0604030504040204" pitchFamily="50" charset="-128"/>
                <a:ea typeface="Meiryo UI" panose="020B0604030504040204" pitchFamily="50" charset="-128"/>
              </a:rPr>
              <a:t>@Produces</a:t>
            </a:r>
            <a:r>
              <a:rPr kumimoji="1" lang="ja-JP" altLang="en-US" sz="1600" dirty="0">
                <a:solidFill>
                  <a:schemeClr val="bg1"/>
                </a:solidFill>
                <a:latin typeface="Meiryo UI" panose="020B0604030504040204" pitchFamily="50" charset="-128"/>
                <a:ea typeface="Meiryo UI" panose="020B0604030504040204" pitchFamily="50" charset="-128"/>
              </a:rPr>
              <a:t>アノテーションで指定したメディアタイプに応じた形式にリクエストボディ変換ハンドラが変換を行います。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リクエストボディ変換ハンドラ</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hlinkClick r:id="rId3"/>
              </a:rPr>
              <a:t>https://nablarch.github.io/docs/LATEST/doc/application_framework/application_framework/handlers/rest/body_convert_handler.html</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2842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のテストを行うには</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上のテーブルや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テストデータの登録が必要です。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マイグレーションツール（</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のバージョン管理）の</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を使用します。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https://flywaydb.org/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Flyway</a:t>
            </a:r>
            <a:r>
              <a:rPr kumimoji="1" lang="ja-JP" altLang="en-US" sz="2000" dirty="0">
                <a:latin typeface="Meiryo UI" panose="020B0604030504040204" pitchFamily="50" charset="-128"/>
                <a:ea typeface="Meiryo UI" panose="020B0604030504040204" pitchFamily="50" charset="-128"/>
              </a:rPr>
              <a:t>使い方メモ</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1600" dirty="0">
                <a:latin typeface="Meiryo UI" panose="020B0604030504040204" pitchFamily="50" charset="-128"/>
                <a:ea typeface="Meiryo UI" panose="020B0604030504040204" pitchFamily="50" charset="-128"/>
                <a:hlinkClick r:id="rId4"/>
              </a:rPr>
              <a:t>https://qiita.com/opengl-8080/items/6368c19a06521b65a655</a:t>
            </a:r>
            <a:endParaRPr kumimoji="1" lang="en-US" altLang="ja-JP" sz="1600" dirty="0">
              <a:highlight>
                <a:srgbClr val="FFFF00"/>
              </a:highlight>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セットアップ</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
        <p:nvSpPr>
          <p:cNvPr id="13" name="Rectangle 1">
            <a:extLst>
              <a:ext uri="{FF2B5EF4-FFF2-40B4-BE49-F238E27FC236}">
                <a16:creationId xmlns:a16="http://schemas.microsoft.com/office/drawing/2014/main" id="{460B69E6-E70D-478B-92DC-7BDEADA24645}"/>
              </a:ext>
            </a:extLst>
          </p:cNvPr>
          <p:cNvSpPr>
            <a:spLocks noChangeArrowheads="1"/>
          </p:cNvSpPr>
          <p:nvPr/>
        </p:nvSpPr>
        <p:spPr bwMode="auto">
          <a:xfrm>
            <a:off x="7877306" y="1505678"/>
            <a:ext cx="3598877" cy="46628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CREATE </a:t>
            </a:r>
            <a:r>
              <a:rPr kumimoji="0" lang="ja-JP" altLang="ja-JP" sz="900" b="0" i="0" u="none" strike="noStrike" cap="none" normalizeH="0" baseline="0" dirty="0">
                <a:ln>
                  <a:noFill/>
                </a:ln>
                <a:solidFill>
                  <a:srgbClr val="080808"/>
                </a:solidFill>
                <a:effectLst/>
                <a:latin typeface="Arial Unicode MS"/>
                <a:ea typeface="JetBrains Mono"/>
              </a:rPr>
              <a:t>SEQUENCE todo_id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INCREMENT </a:t>
            </a:r>
            <a:r>
              <a:rPr kumimoji="0" lang="ja-JP" altLang="ja-JP" sz="900" b="0" i="0" u="none" strike="noStrike" cap="none" normalizeH="0" baseline="0" dirty="0">
                <a:ln>
                  <a:noFill/>
                </a:ln>
                <a:solidFill>
                  <a:srgbClr val="0033B3"/>
                </a:solidFill>
                <a:effectLst/>
                <a:latin typeface="Arial Unicode MS"/>
                <a:ea typeface="JetBrains Mono"/>
              </a:rPr>
              <a:t>BY </a:t>
            </a:r>
            <a:r>
              <a:rPr kumimoji="0" lang="ja-JP" altLang="ja-JP" sz="900" b="0" i="0" u="none" strike="noStrike" cap="none" normalizeH="0" baseline="0" dirty="0">
                <a:ln>
                  <a:noFill/>
                </a:ln>
                <a:solidFill>
                  <a:srgbClr val="1750EB"/>
                </a:solidFill>
                <a:effectLst/>
                <a:latin typeface="Arial Unicode MS"/>
                <a:ea typeface="JetBrains Mono"/>
              </a:rPr>
              <a:t>1</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MAXVALUE </a:t>
            </a:r>
            <a:r>
              <a:rPr kumimoji="0" lang="ja-JP" altLang="ja-JP" sz="900" b="0" i="0" u="none" strike="noStrike" cap="none" normalizeH="0" baseline="0" dirty="0">
                <a:ln>
                  <a:noFill/>
                </a:ln>
                <a:solidFill>
                  <a:srgbClr val="1750EB"/>
                </a:solidFill>
                <a:effectLst/>
                <a:latin typeface="Arial Unicode MS"/>
                <a:ea typeface="JetBrains Mono"/>
              </a:rPr>
              <a:t>9223372036854775807</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Arial Unicode MS"/>
                <a:ea typeface="JetBrains Mono"/>
              </a:rPr>
              <a:t>START </a:t>
            </a:r>
            <a:r>
              <a:rPr kumimoji="0" lang="ja-JP" altLang="ja-JP" sz="900" b="0" i="0" u="none" strike="noStrike" cap="none" normalizeH="0" baseline="0" dirty="0">
                <a:ln>
                  <a:noFill/>
                </a:ln>
                <a:solidFill>
                  <a:srgbClr val="0033B3"/>
                </a:solidFill>
                <a:effectLst/>
                <a:latin typeface="Arial Unicode MS"/>
                <a:ea typeface="JetBrains Mono"/>
              </a:rPr>
              <a:t>WITH </a:t>
            </a:r>
            <a:r>
              <a:rPr kumimoji="0" lang="ja-JP" altLang="ja-JP" sz="900" b="0" i="0" u="none" strike="noStrike" cap="none" normalizeH="0" baseline="0" dirty="0">
                <a:ln>
                  <a:noFill/>
                </a:ln>
                <a:solidFill>
                  <a:srgbClr val="1750EB"/>
                </a:solidFill>
                <a:effectLst/>
                <a:latin typeface="Arial Unicode MS"/>
                <a:ea typeface="JetBrains Mono"/>
              </a:rPr>
              <a:t>1</a:t>
            </a:r>
            <a:br>
              <a:rPr kumimoji="0" lang="ja-JP" altLang="ja-JP" sz="900" b="0" i="0" u="none" strike="noStrike" cap="none" normalizeH="0" baseline="0" dirty="0">
                <a:ln>
                  <a:noFill/>
                </a:ln>
                <a:solidFill>
                  <a:srgbClr val="1750EB"/>
                </a:solidFill>
                <a:effectLst/>
                <a:latin typeface="Arial Unicode MS"/>
                <a:ea typeface="JetBrains Mono"/>
              </a:rPr>
            </a:br>
            <a:r>
              <a:rPr kumimoji="0" lang="ja-JP" altLang="ja-JP" sz="900" b="0" i="0" u="none" strike="noStrike" cap="none" normalizeH="0" baseline="0" dirty="0">
                <a:ln>
                  <a:noFill/>
                </a:ln>
                <a:solidFill>
                  <a:srgbClr val="1750EB"/>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 </a:t>
            </a:r>
            <a:r>
              <a:rPr kumimoji="0" lang="ja-JP" altLang="ja-JP" sz="900" b="0" i="0" u="none" strike="noStrike" cap="none" normalizeH="0" baseline="0" dirty="0">
                <a:ln>
                  <a:noFill/>
                </a:ln>
                <a:solidFill>
                  <a:srgbClr val="080808"/>
                </a:solidFill>
                <a:effectLst/>
                <a:latin typeface="Arial Unicode MS"/>
                <a:ea typeface="JetBrains Mono"/>
              </a:rPr>
              <a:t>CYCLE;</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account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password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user_profile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name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FOREIGN KEY </a:t>
            </a:r>
            <a:r>
              <a:rPr kumimoji="0" lang="ja-JP" altLang="ja-JP" sz="900" b="0" i="0" u="none" strike="noStrike" cap="none" normalizeH="0" baseline="0" dirty="0">
                <a:ln>
                  <a:noFill/>
                </a:ln>
                <a:solidFill>
                  <a:srgbClr val="080808"/>
                </a:solidFill>
                <a:effectLst/>
                <a:latin typeface="Arial Unicode MS"/>
                <a:ea typeface="JetBrains Mono"/>
              </a:rPr>
              <a:t>(user_id) </a:t>
            </a:r>
            <a:r>
              <a:rPr kumimoji="0" lang="ja-JP" altLang="ja-JP" sz="900" b="0" i="0" u="none" strike="noStrike" cap="none" normalizeH="0" baseline="0" dirty="0">
                <a:ln>
                  <a:noFill/>
                </a:ln>
                <a:solidFill>
                  <a:srgbClr val="0033B3"/>
                </a:solidFill>
                <a:effectLst/>
                <a:latin typeface="Arial Unicode MS"/>
                <a:ea typeface="JetBrains Mono"/>
              </a:rPr>
              <a:t>REFERENCES </a:t>
            </a:r>
            <a:r>
              <a:rPr kumimoji="0" lang="ja-JP" altLang="ja-JP" sz="900" b="0" i="0" u="none" strike="noStrike" cap="none" normalizeH="0" baseline="0" dirty="0">
                <a:ln>
                  <a:noFill/>
                </a:ln>
                <a:solidFill>
                  <a:srgbClr val="080808"/>
                </a:solidFill>
                <a:effectLst/>
                <a:latin typeface="Arial Unicode MS"/>
                <a:ea typeface="JetBrains Mono"/>
              </a:rPr>
              <a:t>account (user_id)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CREATE TABLE </a:t>
            </a:r>
            <a:r>
              <a:rPr kumimoji="0" lang="ja-JP" altLang="ja-JP" sz="900" b="0" i="0" u="none" strike="noStrike" cap="none" normalizeH="0" baseline="0" dirty="0">
                <a:ln>
                  <a:noFill/>
                </a:ln>
                <a:solidFill>
                  <a:srgbClr val="080808"/>
                </a:solidFill>
                <a:effectLst/>
                <a:latin typeface="Arial Unicode MS"/>
                <a:ea typeface="JetBrains Mono"/>
              </a:rPr>
              <a:t>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todo_id   BIGINT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text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20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completed BOOLEAN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user_id   </a:t>
            </a:r>
            <a:r>
              <a:rPr kumimoji="0" lang="ja-JP" altLang="ja-JP" sz="900" b="0" i="0" u="none" strike="noStrike" cap="none" normalizeH="0" baseline="0" dirty="0">
                <a:ln>
                  <a:noFill/>
                </a:ln>
                <a:solidFill>
                  <a:srgbClr val="0033B3"/>
                </a:solidFill>
                <a:effectLst/>
                <a:latin typeface="Arial Unicode MS"/>
                <a:ea typeface="JetBrains Mono"/>
              </a:rPr>
              <a:t>VARCHAR</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1750EB"/>
                </a:solidFill>
                <a:effectLst/>
                <a:latin typeface="Arial Unicode MS"/>
                <a:ea typeface="JetBrains Mono"/>
              </a:rPr>
              <a:t>40</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NOT NULL</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PRIMARY KEY </a:t>
            </a:r>
            <a:r>
              <a:rPr kumimoji="0" lang="ja-JP" altLang="ja-JP" sz="900" b="0" i="0" u="none" strike="noStrike" cap="none" normalizeH="0" baseline="0" dirty="0">
                <a:ln>
                  <a:noFill/>
                </a:ln>
                <a:solidFill>
                  <a:srgbClr val="080808"/>
                </a:solidFill>
                <a:effectLst/>
                <a:latin typeface="Arial Unicode MS"/>
                <a:ea typeface="JetBrains Mono"/>
              </a:rPr>
              <a:t>(todo_id),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FOREIGN KEY </a:t>
            </a:r>
            <a:r>
              <a:rPr kumimoji="0" lang="ja-JP" altLang="ja-JP" sz="900" b="0" i="0" u="none" strike="noStrike" cap="none" normalizeH="0" baseline="0" dirty="0">
                <a:ln>
                  <a:noFill/>
                </a:ln>
                <a:solidFill>
                  <a:srgbClr val="080808"/>
                </a:solidFill>
                <a:effectLst/>
                <a:latin typeface="Arial Unicode MS"/>
                <a:ea typeface="JetBrains Mono"/>
              </a:rPr>
              <a:t>(user_id) </a:t>
            </a:r>
            <a:r>
              <a:rPr kumimoji="0" lang="ja-JP" altLang="ja-JP" sz="900" b="0" i="0" u="none" strike="noStrike" cap="none" normalizeH="0" baseline="0" dirty="0">
                <a:ln>
                  <a:noFill/>
                </a:ln>
                <a:solidFill>
                  <a:srgbClr val="0033B3"/>
                </a:solidFill>
                <a:effectLst/>
                <a:latin typeface="Arial Unicode MS"/>
                <a:ea typeface="JetBrains Mono"/>
              </a:rPr>
              <a:t>REFERENCES </a:t>
            </a:r>
            <a:r>
              <a:rPr kumimoji="0" lang="ja-JP" altLang="ja-JP" sz="900" b="0" i="0" u="none" strike="noStrike" cap="none" normalizeH="0" baseline="0" dirty="0">
                <a:ln>
                  <a:noFill/>
                </a:ln>
                <a:solidFill>
                  <a:srgbClr val="080808"/>
                </a:solidFill>
                <a:effectLst/>
                <a:latin typeface="Arial Unicode MS"/>
                <a:ea typeface="JetBrains Mono"/>
              </a:rPr>
              <a:t>account (user_id)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5" name="テキスト ボックス 14">
            <a:extLst>
              <a:ext uri="{FF2B5EF4-FFF2-40B4-BE49-F238E27FC236}">
                <a16:creationId xmlns:a16="http://schemas.microsoft.com/office/drawing/2014/main" id="{3E102964-63BA-4619-A5E0-190E3D931D3F}"/>
              </a:ext>
            </a:extLst>
          </p:cNvPr>
          <p:cNvSpPr txBox="1"/>
          <p:nvPr/>
        </p:nvSpPr>
        <p:spPr>
          <a:xfrm>
            <a:off x="7877306" y="561558"/>
            <a:ext cx="3598878"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に適用する</a:t>
            </a:r>
            <a:r>
              <a:rPr kumimoji="1" lang="en-US" altLang="ja-JP" sz="2000" dirty="0">
                <a:latin typeface="Meiryo UI" panose="020B0604030504040204" pitchFamily="50" charset="-128"/>
                <a:ea typeface="Meiryo UI" panose="020B0604030504040204" pitchFamily="50" charset="-128"/>
              </a:rPr>
              <a:t>SQL</a:t>
            </a:r>
            <a:r>
              <a:rPr kumimoji="1" lang="ja-JP" altLang="en-US" sz="2000" dirty="0">
                <a:latin typeface="Meiryo UI" panose="020B0604030504040204" pitchFamily="50" charset="-128"/>
                <a:ea typeface="Meiryo UI" panose="020B0604030504040204" pitchFamily="50" charset="-128"/>
              </a:rPr>
              <a:t>ファイル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V1__create_table.sql</a:t>
            </a:r>
          </a:p>
        </p:txBody>
      </p:sp>
    </p:spTree>
    <p:extLst>
      <p:ext uri="{BB962C8B-B14F-4D97-AF65-F5344CB8AC3E}">
        <p14:creationId xmlns:p14="http://schemas.microsoft.com/office/powerpoint/2010/main" val="190510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起動テスト用のテストクラス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SampleTest.java</a:t>
            </a:r>
          </a:p>
        </p:txBody>
      </p:sp>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
        <p:nvSpPr>
          <p:cNvPr id="7" name="Rectangle 1">
            <a:extLst>
              <a:ext uri="{FF2B5EF4-FFF2-40B4-BE49-F238E27FC236}">
                <a16:creationId xmlns:a16="http://schemas.microsoft.com/office/drawing/2014/main" id="{4B565AAD-F9BE-4DA9-9DDA-19B41DF9CF48}"/>
              </a:ext>
            </a:extLst>
          </p:cNvPr>
          <p:cNvSpPr>
            <a:spLocks noChangeArrowheads="1"/>
          </p:cNvSpPr>
          <p:nvPr/>
        </p:nvSpPr>
        <p:spPr bwMode="auto">
          <a:xfrm>
            <a:off x="816790" y="2260336"/>
            <a:ext cx="2310971"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org.junit.jupiter.api.Assertions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org.junit.jupiter.api.</a:t>
            </a:r>
            <a:r>
              <a:rPr kumimoji="0" lang="ja-JP" altLang="ja-JP" sz="900" b="0" i="0" u="none" strike="noStrike" cap="none" normalizeH="0" baseline="0" dirty="0">
                <a:ln>
                  <a:noFill/>
                </a:ln>
                <a:solidFill>
                  <a:srgbClr val="9E880D"/>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SampleTest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void </a:t>
            </a:r>
            <a:r>
              <a:rPr kumimoji="0" lang="ja-JP" altLang="ja-JP" sz="900" b="0" i="0" u="none" strike="noStrike" cap="none" normalizeH="0" baseline="0" dirty="0">
                <a:ln>
                  <a:noFill/>
                </a:ln>
                <a:solidFill>
                  <a:srgbClr val="00627A"/>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Assertions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assertTrue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33B3"/>
                </a:solidFill>
                <a:effectLst/>
                <a:latin typeface="Arial Unicode MS"/>
                <a:ea typeface="JetBrains Mono"/>
              </a:rPr>
              <a:t>true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FB0FA7BC-4F9F-4287-BA5C-23ADB5A475BE}"/>
              </a:ext>
            </a:extLst>
          </p:cNvPr>
          <p:cNvSpPr txBox="1"/>
          <p:nvPr/>
        </p:nvSpPr>
        <p:spPr>
          <a:xfrm>
            <a:off x="3851244" y="2914702"/>
            <a:ext cx="4848375"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実行できれば無条件に成功するテストを実装しています。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5616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Maven</a:t>
            </a:r>
            <a:r>
              <a:rPr kumimoji="1" lang="ja-JP" altLang="en-US" sz="2000" dirty="0">
                <a:latin typeface="Meiryo UI" panose="020B0604030504040204" pitchFamily="50" charset="-128"/>
                <a:ea typeface="Meiryo UI" panose="020B0604030504040204" pitchFamily="50" charset="-128"/>
              </a:rPr>
              <a:t>を使用して動作確認を行います。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テストの実行</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の起動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アプリサーバの起動</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動作確認</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Tree>
    <p:extLst>
      <p:ext uri="{BB962C8B-B14F-4D97-AF65-F5344CB8AC3E}">
        <p14:creationId xmlns:p14="http://schemas.microsoft.com/office/powerpoint/2010/main" val="1440791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11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C0EA7D5-A6A4-432E-8347-F845FF14D5A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BF0E029-C5A9-4CA6-8460-258D1F37A329}"/>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test</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BUILD</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SUCCESS</a:t>
            </a:r>
            <a:r>
              <a:rPr kumimoji="1" lang="ja-JP" altLang="en-US" sz="2000" dirty="0">
                <a:latin typeface="Meiryo UI" panose="020B0604030504040204" pitchFamily="50" charset="-128"/>
                <a:ea typeface="Meiryo UI" panose="020B0604030504040204" pitchFamily="50" charset="-128"/>
              </a:rPr>
              <a:t>」と出力されれば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テストの実行</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pic>
        <p:nvPicPr>
          <p:cNvPr id="15" name="図 14">
            <a:extLst>
              <a:ext uri="{FF2B5EF4-FFF2-40B4-BE49-F238E27FC236}">
                <a16:creationId xmlns:a16="http://schemas.microsoft.com/office/drawing/2014/main" id="{81C57749-FE94-4266-8B2F-ACCB13974E92}"/>
              </a:ext>
            </a:extLst>
          </p:cNvPr>
          <p:cNvPicPr>
            <a:picLocks noChangeAspect="1"/>
          </p:cNvPicPr>
          <p:nvPr/>
        </p:nvPicPr>
        <p:blipFill>
          <a:blip r:embed="rId3"/>
          <a:stretch>
            <a:fillRect/>
          </a:stretch>
        </p:blipFill>
        <p:spPr>
          <a:xfrm>
            <a:off x="6256423" y="1985720"/>
            <a:ext cx="5035160" cy="4100490"/>
          </a:xfrm>
          <a:prstGeom prst="rect">
            <a:avLst/>
          </a:prstGeom>
        </p:spPr>
      </p:pic>
      <p:sp>
        <p:nvSpPr>
          <p:cNvPr id="17" name="矢印: 右 16">
            <a:extLst>
              <a:ext uri="{FF2B5EF4-FFF2-40B4-BE49-F238E27FC236}">
                <a16:creationId xmlns:a16="http://schemas.microsoft.com/office/drawing/2014/main" id="{E675CC9D-939A-4BA2-9BFD-4D32FAE00732}"/>
              </a:ext>
            </a:extLst>
          </p:cNvPr>
          <p:cNvSpPr/>
          <p:nvPr/>
        </p:nvSpPr>
        <p:spPr>
          <a:xfrm rot="2358983">
            <a:off x="6121855" y="48606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66322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3935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E9ACC1-85C4-454F-858B-0195D9CD42A9}"/>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5C2EDA9-B8D7-4BF8-8A7F-1AB9226AE9F4}"/>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err="1">
                <a:solidFill>
                  <a:srgbClr val="333333"/>
                </a:solidFill>
                <a:effectLst/>
                <a:latin typeface="Meiryo UI" panose="020B0604030504040204" pitchFamily="50" charset="-128"/>
                <a:ea typeface="Meiryo UI" panose="020B0604030504040204" pitchFamily="50" charset="-128"/>
              </a:rPr>
              <a:t>Nablarch</a:t>
            </a:r>
            <a:r>
              <a:rPr kumimoji="1" lang="ja-JP" altLang="en-US" sz="2000" b="0" i="0" dirty="0">
                <a:solidFill>
                  <a:srgbClr val="333333"/>
                </a:solidFill>
                <a:effectLst/>
                <a:latin typeface="Meiryo UI" panose="020B0604030504040204" pitchFamily="50" charset="-128"/>
                <a:ea typeface="Meiryo UI" panose="020B0604030504040204" pitchFamily="50" charset="-128"/>
              </a:rPr>
              <a:t>は起動すると</a:t>
            </a:r>
            <a:r>
              <a:rPr kumimoji="1" lang="en-US" altLang="ja-JP" sz="2000" b="0" i="0" dirty="0">
                <a:solidFill>
                  <a:srgbClr val="333333"/>
                </a:solidFill>
                <a:effectLst/>
                <a:latin typeface="Meiryo UI" panose="020B0604030504040204" pitchFamily="50" charset="-128"/>
                <a:ea typeface="Meiryo UI" panose="020B0604030504040204" pitchFamily="50" charset="-128"/>
              </a:rPr>
              <a:t>DB</a:t>
            </a:r>
            <a:r>
              <a:rPr kumimoji="1" lang="ja-JP" altLang="en-US" sz="2000" b="0" i="0" dirty="0">
                <a:solidFill>
                  <a:srgbClr val="333333"/>
                </a:solidFill>
                <a:effectLst/>
                <a:latin typeface="Meiryo UI" panose="020B0604030504040204" pitchFamily="50" charset="-128"/>
                <a:ea typeface="Meiryo UI" panose="020B0604030504040204" pitchFamily="50" charset="-128"/>
              </a:rPr>
              <a:t>にアクセスするため、</a:t>
            </a:r>
            <a:r>
              <a:rPr lang="en-US" altLang="ja-JP" sz="2000" b="0" i="0" dirty="0">
                <a:solidFill>
                  <a:srgbClr val="333333"/>
                </a:solidFill>
                <a:effectLst/>
                <a:latin typeface="Helvetica Neue"/>
              </a:rPr>
              <a:t>PostgreSQL</a:t>
            </a:r>
            <a:r>
              <a:rPr kumimoji="1" lang="ja-JP" altLang="en-US" sz="2000" b="0" i="0" dirty="0">
                <a:solidFill>
                  <a:srgbClr val="333333"/>
                </a:solidFill>
                <a:effectLst/>
                <a:latin typeface="Meiryo UI" panose="020B0604030504040204" pitchFamily="50" charset="-128"/>
                <a:ea typeface="Meiryo UI" panose="020B0604030504040204" pitchFamily="50" charset="-128"/>
              </a:rPr>
              <a:t>を起動します。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up –d</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次のコマンドで起動を確認します。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compose.dev.yml</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ps</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a:t>
            </a:r>
            <a:r>
              <a:rPr kumimoji="1" lang="en-US" altLang="ja-JP" sz="2000" dirty="0">
                <a:highlight>
                  <a:srgbClr val="FFFF00"/>
                </a:highlight>
                <a:latin typeface="Meiryo UI" panose="020B0604030504040204" pitchFamily="50" charset="-128"/>
                <a:ea typeface="Meiryo UI" panose="020B0604030504040204" pitchFamily="50" charset="-128"/>
              </a:rPr>
              <a:t>Up</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DB</a:t>
            </a:r>
            <a:r>
              <a:rPr kumimoji="1" lang="ja-JP" altLang="en-US" sz="2800" b="1" dirty="0">
                <a:latin typeface="Meiryo UI" panose="020B0604030504040204" pitchFamily="50" charset="-128"/>
                <a:ea typeface="Meiryo UI" panose="020B0604030504040204" pitchFamily="50" charset="-128"/>
              </a:rPr>
              <a:t>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7D215B74-F0FE-446D-84AA-5F6DC29C230D}"/>
              </a:ext>
            </a:extLst>
          </p:cNvPr>
          <p:cNvPicPr>
            <a:picLocks noChangeAspect="1"/>
          </p:cNvPicPr>
          <p:nvPr/>
        </p:nvPicPr>
        <p:blipFill>
          <a:blip r:embed="rId3"/>
          <a:stretch>
            <a:fillRect/>
          </a:stretch>
        </p:blipFill>
        <p:spPr>
          <a:xfrm>
            <a:off x="5009615" y="4795050"/>
            <a:ext cx="6344185" cy="1743862"/>
          </a:xfrm>
          <a:prstGeom prst="rect">
            <a:avLst/>
          </a:prstGeom>
        </p:spPr>
      </p:pic>
      <p:sp>
        <p:nvSpPr>
          <p:cNvPr id="12" name="矢印: 右 11">
            <a:extLst>
              <a:ext uri="{FF2B5EF4-FFF2-40B4-BE49-F238E27FC236}">
                <a16:creationId xmlns:a16="http://schemas.microsoft.com/office/drawing/2014/main" id="{9D7A69FA-9A9C-4B8A-A9B1-BBA57DBD1932}"/>
              </a:ext>
            </a:extLst>
          </p:cNvPr>
          <p:cNvSpPr/>
          <p:nvPr/>
        </p:nvSpPr>
        <p:spPr>
          <a:xfrm rot="14408167">
            <a:off x="8789555" y="590556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21333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531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9</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85000"/>
                </a:schemeClr>
              </a:solidFill>
            </a:endParaRPr>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2990599" y="31833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2CD36A6-E576-46A6-94BC-BA70C7BC7FE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D033A3C-8A16-4285-8040-F88C0520ACB3}"/>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次のコマンドで</a:t>
            </a:r>
            <a:r>
              <a:rPr kumimoji="1" lang="en-US" altLang="ja-JP" sz="2000" dirty="0">
                <a:latin typeface="Meiryo UI" panose="020B0604030504040204" pitchFamily="50" charset="-128"/>
                <a:ea typeface="Meiryo UI" panose="020B0604030504040204" pitchFamily="50" charset="-128"/>
              </a:rPr>
              <a:t>Jetty</a:t>
            </a:r>
            <a:r>
              <a:rPr kumimoji="1" lang="ja-JP" altLang="en-US" sz="2000" dirty="0">
                <a:latin typeface="Meiryo UI" panose="020B0604030504040204" pitchFamily="50" charset="-128"/>
                <a:ea typeface="Meiryo UI" panose="020B0604030504040204" pitchFamily="50" charset="-128"/>
              </a:rPr>
              <a:t>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mvn</a:t>
            </a:r>
            <a:r>
              <a:rPr kumimoji="1" lang="en-US" altLang="ja-JP"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jetty:run</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Started</a:t>
            </a:r>
            <a:r>
              <a:rPr kumimoji="1" lang="ja-JP" altLang="en-US" sz="2000" dirty="0">
                <a:latin typeface="Meiryo UI" panose="020B0604030504040204" pitchFamily="50" charset="-128"/>
                <a:ea typeface="Meiryo UI" panose="020B0604030504040204" pitchFamily="50" charset="-128"/>
              </a:rPr>
              <a:t>」となっていれば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ブラウザを起動し次の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http://localhost:9080/api/test</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画面に「</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status”:“ok</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」が表示されれば</a:t>
            </a:r>
            <a:r>
              <a:rPr kumimoji="1" lang="en-US" altLang="ja-JP" sz="2000" dirty="0">
                <a:latin typeface="Meiryo UI" panose="020B0604030504040204" pitchFamily="50" charset="-128"/>
                <a:ea typeface="Meiryo UI" panose="020B0604030504040204" pitchFamily="50" charset="-128"/>
              </a:rPr>
              <a:t>OK</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アプリサーバの起動</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pic>
        <p:nvPicPr>
          <p:cNvPr id="9" name="図 8">
            <a:extLst>
              <a:ext uri="{FF2B5EF4-FFF2-40B4-BE49-F238E27FC236}">
                <a16:creationId xmlns:a16="http://schemas.microsoft.com/office/drawing/2014/main" id="{EFF3CE4A-42A2-4537-9E4C-384BFF06C081}"/>
              </a:ext>
            </a:extLst>
          </p:cNvPr>
          <p:cNvPicPr>
            <a:picLocks noChangeAspect="1"/>
          </p:cNvPicPr>
          <p:nvPr/>
        </p:nvPicPr>
        <p:blipFill>
          <a:blip r:embed="rId4"/>
          <a:stretch>
            <a:fillRect/>
          </a:stretch>
        </p:blipFill>
        <p:spPr>
          <a:xfrm>
            <a:off x="5245840" y="1991704"/>
            <a:ext cx="5199786" cy="1539240"/>
          </a:xfrm>
          <a:prstGeom prst="rect">
            <a:avLst/>
          </a:prstGeom>
        </p:spPr>
      </p:pic>
      <p:sp>
        <p:nvSpPr>
          <p:cNvPr id="4" name="矢印: 右 3">
            <a:extLst>
              <a:ext uri="{FF2B5EF4-FFF2-40B4-BE49-F238E27FC236}">
                <a16:creationId xmlns:a16="http://schemas.microsoft.com/office/drawing/2014/main" id="{6528FE1B-0373-49B1-A731-826F6D4469E0}"/>
              </a:ext>
            </a:extLst>
          </p:cNvPr>
          <p:cNvSpPr/>
          <p:nvPr/>
        </p:nvSpPr>
        <p:spPr>
          <a:xfrm rot="14408167">
            <a:off x="5963797" y="349461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27074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spTree>
    <p:extLst>
      <p:ext uri="{BB962C8B-B14F-4D97-AF65-F5344CB8AC3E}">
        <p14:creationId xmlns:p14="http://schemas.microsoft.com/office/powerpoint/2010/main" val="1031663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登録</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 ToDo</a:t>
            </a:r>
            <a:r>
              <a:rPr kumimoji="1" lang="ja-JP" altLang="en-US" sz="2000" dirty="0">
                <a:highlight>
                  <a:srgbClr val="FFFF00"/>
                </a:highlight>
                <a:latin typeface="Meiryo UI" panose="020B0604030504040204" pitchFamily="50" charset="-128"/>
                <a:ea typeface="Meiryo UI" panose="020B0604030504040204" pitchFamily="50" charset="-128"/>
              </a:rPr>
              <a:t>状態更新</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リクエストやレスポンスの内容は？</a:t>
            </a:r>
            <a:endParaRPr kumimoji="1" lang="en-US" altLang="ja-JP" sz="2000" dirty="0">
              <a:latin typeface="Meiryo UI" panose="020B0604030504040204" pitchFamily="50" charset="-128"/>
              <a:ea typeface="Meiryo UI" panose="020B0604030504040204" pitchFamily="50" charset="-128"/>
            </a:endParaRPr>
          </a:p>
        </p:txBody>
      </p:sp>
      <p:graphicFrame>
        <p:nvGraphicFramePr>
          <p:cNvPr id="11" name="表 8">
            <a:extLst>
              <a:ext uri="{FF2B5EF4-FFF2-40B4-BE49-F238E27FC236}">
                <a16:creationId xmlns:a16="http://schemas.microsoft.com/office/drawing/2014/main" id="{5E68A437-E34A-422F-9203-4CBF747D9695}"/>
              </a:ext>
            </a:extLst>
          </p:cNvPr>
          <p:cNvGraphicFramePr>
            <a:graphicFrameLocks noGrp="1"/>
          </p:cNvGraphicFramePr>
          <p:nvPr>
            <p:extLst>
              <p:ext uri="{D42A27DB-BD31-4B8C-83A1-F6EECF244321}">
                <p14:modId xmlns:p14="http://schemas.microsoft.com/office/powerpoint/2010/main" val="1732862204"/>
              </p:ext>
            </p:extLst>
          </p:nvPr>
        </p:nvGraphicFramePr>
        <p:xfrm>
          <a:off x="5732610" y="2326923"/>
          <a:ext cx="4965727" cy="1854200"/>
        </p:xfrm>
        <a:graphic>
          <a:graphicData uri="http://schemas.openxmlformats.org/drawingml/2006/table">
            <a:tbl>
              <a:tblPr firstRow="1" bandRow="1">
                <a:tableStyleId>{2D5ABB26-0587-4C30-8999-92F81FD0307C}</a:tableStyleId>
              </a:tblPr>
              <a:tblGrid>
                <a:gridCol w="1031681">
                  <a:extLst>
                    <a:ext uri="{9D8B030D-6E8A-4147-A177-3AD203B41FA5}">
                      <a16:colId xmlns:a16="http://schemas.microsoft.com/office/drawing/2014/main" val="1148184381"/>
                    </a:ext>
                  </a:extLst>
                </a:gridCol>
                <a:gridCol w="1573618">
                  <a:extLst>
                    <a:ext uri="{9D8B030D-6E8A-4147-A177-3AD203B41FA5}">
                      <a16:colId xmlns:a16="http://schemas.microsoft.com/office/drawing/2014/main" val="1022776163"/>
                    </a:ext>
                  </a:extLst>
                </a:gridCol>
                <a:gridCol w="2360428">
                  <a:extLst>
                    <a:ext uri="{9D8B030D-6E8A-4147-A177-3AD203B41FA5}">
                      <a16:colId xmlns:a16="http://schemas.microsoft.com/office/drawing/2014/main" val="377344329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94760758"/>
                  </a:ext>
                </a:extLst>
              </a:tr>
              <a:tr h="370840">
                <a:tc>
                  <a:txBody>
                    <a:bodyPr/>
                    <a:lstStyle/>
                    <a:p>
                      <a:r>
                        <a:rPr kumimoji="1" lang="en-US" altLang="ja-JP" sz="1400" dirty="0">
                          <a:latin typeface="Meiryo UI" panose="020B0604030504040204" pitchFamily="50" charset="-128"/>
                          <a:ea typeface="Meiryo UI" panose="020B0604030504040204" pitchFamily="50" charset="-128"/>
                        </a:rPr>
                        <a:t>GET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一覧表示</a:t>
                      </a:r>
                    </a:p>
                  </a:txBody>
                  <a:tcPr/>
                </a:tc>
                <a:extLst>
                  <a:ext uri="{0D108BD9-81ED-4DB2-BD59-A6C34878D82A}">
                    <a16:rowId xmlns:a16="http://schemas.microsoft.com/office/drawing/2014/main" val="4222496944"/>
                  </a:ext>
                </a:extLst>
              </a:tr>
              <a:tr h="370840">
                <a:tc>
                  <a:txBody>
                    <a:bodyPr/>
                    <a:lstStyle/>
                    <a:p>
                      <a:r>
                        <a:rPr kumimoji="1" lang="en-US" altLang="ja-JP" sz="1400" dirty="0">
                          <a:latin typeface="Meiryo UI" panose="020B0604030504040204" pitchFamily="50" charset="-128"/>
                          <a:ea typeface="Meiryo UI" panose="020B0604030504040204" pitchFamily="50" charset="-128"/>
                        </a:rPr>
                        <a:t>POST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登録</a:t>
                      </a:r>
                    </a:p>
                  </a:txBody>
                  <a:tcPr/>
                </a:tc>
                <a:extLst>
                  <a:ext uri="{0D108BD9-81ED-4DB2-BD59-A6C34878D82A}">
                    <a16:rowId xmlns:a16="http://schemas.microsoft.com/office/drawing/2014/main" val="2600247532"/>
                  </a:ext>
                </a:extLst>
              </a:tr>
              <a:tr h="370840">
                <a:tc>
                  <a:txBody>
                    <a:bodyPr/>
                    <a:lstStyle/>
                    <a:p>
                      <a:r>
                        <a:rPr kumimoji="1" lang="en-US" altLang="ja-JP" sz="1400" dirty="0">
                          <a:latin typeface="Meiryo UI" panose="020B0604030504040204" pitchFamily="50" charset="-128"/>
                          <a:ea typeface="Meiryo UI" panose="020B0604030504040204" pitchFamily="50" charset="-128"/>
                        </a:rPr>
                        <a:t>PUT</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en-US" altLang="ja-JP" sz="1400" dirty="0" err="1">
                          <a:latin typeface="Meiryo UI" panose="020B0604030504040204" pitchFamily="50" charset="-128"/>
                          <a:ea typeface="Meiryo UI" panose="020B0604030504040204" pitchFamily="50" charset="-128"/>
                        </a:rPr>
                        <a:t>todos</a:t>
                      </a:r>
                      <a:r>
                        <a:rPr kumimoji="1" lang="en-US" altLang="ja-JP" sz="1400" dirty="0">
                          <a:latin typeface="Meiryo UI" panose="020B0604030504040204" pitchFamily="50" charset="-128"/>
                          <a:ea typeface="Meiryo UI" panose="020B0604030504040204" pitchFamily="50" charset="-128"/>
                        </a:rPr>
                        <a:t>/{id}</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en-US" altLang="ja-JP" sz="1400" dirty="0">
                          <a:latin typeface="Meiryo UI" panose="020B0604030504040204" pitchFamily="50" charset="-128"/>
                          <a:ea typeface="Meiryo UI" panose="020B0604030504040204" pitchFamily="50" charset="-128"/>
                        </a:rPr>
                        <a:t>ToDo</a:t>
                      </a:r>
                      <a:r>
                        <a:rPr kumimoji="1" lang="ja-JP" altLang="en-US" sz="1400" dirty="0">
                          <a:latin typeface="Meiryo UI" panose="020B0604030504040204" pitchFamily="50" charset="-128"/>
                          <a:ea typeface="Meiryo UI" panose="020B0604030504040204" pitchFamily="50" charset="-128"/>
                        </a:rPr>
                        <a:t>状態更新</a:t>
                      </a:r>
                    </a:p>
                  </a:txBody>
                  <a:tcPr/>
                </a:tc>
                <a:extLst>
                  <a:ext uri="{0D108BD9-81ED-4DB2-BD59-A6C34878D82A}">
                    <a16:rowId xmlns:a16="http://schemas.microsoft.com/office/drawing/2014/main" val="2226807050"/>
                  </a:ext>
                </a:extLst>
              </a:tr>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UI" panose="020B0604030504040204" pitchFamily="50" charset="-128"/>
                        <a:ea typeface="Meiryo UI" panose="020B0604030504040204" pitchFamily="50" charset="-128"/>
                      </a:endParaRPr>
                    </a:p>
                  </a:txBody>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40329975"/>
                  </a:ext>
                </a:extLst>
              </a:tr>
            </a:tbl>
          </a:graphicData>
        </a:graphic>
      </p:graphicFrame>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a:t>
            </a:r>
            <a:r>
              <a:rPr kumimoji="1" lang="en-US" altLang="ja-JP" sz="2800" b="1" dirty="0">
                <a:latin typeface="Meiryo UI" panose="020B0604030504040204" pitchFamily="50" charset="-128"/>
                <a:ea typeface="Meiryo UI" panose="020B0604030504040204" pitchFamily="50" charset="-128"/>
              </a:rPr>
              <a:t>API</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pic>
        <p:nvPicPr>
          <p:cNvPr id="7" name="Picture 2" descr="page-css">
            <a:extLst>
              <a:ext uri="{FF2B5EF4-FFF2-40B4-BE49-F238E27FC236}">
                <a16:creationId xmlns:a16="http://schemas.microsoft.com/office/drawing/2014/main" id="{B06C7032-B50F-4AA7-B7CC-D88CA05D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769" y="2315254"/>
            <a:ext cx="4072160" cy="222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118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管理のアーキテクチャ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pic>
        <p:nvPicPr>
          <p:cNvPr id="13" name="Picture 2">
            <a:extLst>
              <a:ext uri="{FF2B5EF4-FFF2-40B4-BE49-F238E27FC236}">
                <a16:creationId xmlns:a16="http://schemas.microsoft.com/office/drawing/2014/main" id="{FECC37F9-D9CF-4660-90D2-2AB7B5991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141" y="187484"/>
            <a:ext cx="4228265" cy="1163165"/>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4A9EF9E8-4117-459E-9F19-C4AEBEF041D5}"/>
              </a:ext>
            </a:extLst>
          </p:cNvPr>
          <p:cNvSpPr/>
          <p:nvPr/>
        </p:nvSpPr>
        <p:spPr>
          <a:xfrm rot="14854000">
            <a:off x="11507333" y="109655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87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レイヤーごとに</a:t>
            </a:r>
            <a:r>
              <a:rPr kumimoji="1" lang="ja-JP" altLang="en-US" sz="2000" dirty="0">
                <a:highlight>
                  <a:srgbClr val="FFFF00"/>
                </a:highlight>
                <a:latin typeface="Meiryo UI" panose="020B0604030504040204" pitchFamily="50" charset="-128"/>
                <a:ea typeface="Meiryo UI" panose="020B0604030504040204" pitchFamily="50" charset="-128"/>
              </a:rPr>
              <a:t>関心毎を分けて</a:t>
            </a:r>
            <a:r>
              <a:rPr kumimoji="1" lang="ja-JP" altLang="en-US" sz="2000" dirty="0">
                <a:latin typeface="Meiryo UI" panose="020B0604030504040204" pitchFamily="50" charset="-128"/>
                <a:ea typeface="Meiryo UI" panose="020B0604030504040204" pitchFamily="50" charset="-128"/>
              </a:rPr>
              <a:t>処理が散らばるのを防ぎます。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レイヤードアーキテクチャの視点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https://qiita.com/kichion/items/aca19765cb16e7e65946</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レイヤードアーキテクチャ</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46</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79511" y="2767412"/>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68856" y="2767412"/>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36968" y="2767412"/>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63639" y="2152511"/>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601817" y="2768504"/>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619701" y="2152511"/>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715816" y="2152511"/>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51445" y="2652195"/>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94649" y="306729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43420" y="2952078"/>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40107" y="2952078"/>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23424" y="2380735"/>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52500" y="2871489"/>
            <a:ext cx="484468" cy="149470"/>
            <a:chOff x="6305663" y="2778473"/>
            <a:chExt cx="484468"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2859062"/>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95355" y="2788781"/>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90D81727-1FC2-4C94-8046-19FCFBDA1641}"/>
              </a:ext>
            </a:extLst>
          </p:cNvPr>
          <p:cNvSpPr txBox="1"/>
          <p:nvPr/>
        </p:nvSpPr>
        <p:spPr>
          <a:xfrm>
            <a:off x="999785" y="3724597"/>
            <a:ext cx="1157679" cy="363882"/>
          </a:xfrm>
          <a:prstGeom prst="rect">
            <a:avLst/>
          </a:prstGeom>
          <a:solidFill>
            <a:schemeClr val="accent5"/>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p>
        </p:txBody>
      </p:sp>
      <p:sp>
        <p:nvSpPr>
          <p:cNvPr id="7" name="テキスト ボックス 6">
            <a:extLst>
              <a:ext uri="{FF2B5EF4-FFF2-40B4-BE49-F238E27FC236}">
                <a16:creationId xmlns:a16="http://schemas.microsoft.com/office/drawing/2014/main" id="{73B05821-1DF9-482F-AFEA-CA891EC1F3E4}"/>
              </a:ext>
            </a:extLst>
          </p:cNvPr>
          <p:cNvSpPr txBox="1"/>
          <p:nvPr/>
        </p:nvSpPr>
        <p:spPr>
          <a:xfrm>
            <a:off x="3693458" y="3745335"/>
            <a:ext cx="1452111"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ビジネスロジック</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0267C37-1E63-442A-B897-98C391079811}"/>
              </a:ext>
            </a:extLst>
          </p:cNvPr>
          <p:cNvSpPr txBox="1"/>
          <p:nvPr/>
        </p:nvSpPr>
        <p:spPr>
          <a:xfrm>
            <a:off x="6736968" y="3724597"/>
            <a:ext cx="2187256" cy="363882"/>
          </a:xfrm>
          <a:prstGeom prst="rect">
            <a:avLst/>
          </a:prstGeom>
          <a:solidFill>
            <a:schemeClr val="accent5"/>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インフラ</a:t>
            </a:r>
            <a:r>
              <a:rPr kumimoji="1" lang="en-US" altLang="ja-JP" sz="1600" dirty="0">
                <a:solidFill>
                  <a:schemeClr val="bg1"/>
                </a:solidFill>
                <a:latin typeface="Meiryo UI" panose="020B0604030504040204" pitchFamily="50" charset="-128"/>
                <a:ea typeface="Meiryo UI" panose="020B0604030504040204" pitchFamily="50" charset="-128"/>
              </a:rPr>
              <a:t>(DB</a:t>
            </a:r>
            <a:r>
              <a:rPr kumimoji="1" lang="ja-JP" altLang="en-US" sz="1600" dirty="0">
                <a:solidFill>
                  <a:schemeClr val="bg1"/>
                </a:solidFill>
                <a:latin typeface="Meiryo UI" panose="020B0604030504040204" pitchFamily="50" charset="-128"/>
                <a:ea typeface="Meiryo UI" panose="020B0604030504040204" pitchFamily="50" charset="-128"/>
              </a:rPr>
              <a:t>アクセスなど</a:t>
            </a:r>
            <a:r>
              <a:rPr kumimoji="1" lang="en-US" altLang="ja-JP" sz="1600"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880662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9046A26-1756-4814-B243-94A1BD3D7D62}"/>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一番大事な部分を安定させるため、</a:t>
            </a:r>
            <a:r>
              <a:rPr kumimoji="1" lang="ja-JP" altLang="en-US" sz="2000" dirty="0">
                <a:highlight>
                  <a:srgbClr val="FFFF00"/>
                </a:highlight>
                <a:latin typeface="Meiryo UI" panose="020B0604030504040204" pitchFamily="50" charset="-128"/>
                <a:ea typeface="Meiryo UI" panose="020B0604030504040204" pitchFamily="50" charset="-128"/>
              </a:rPr>
              <a:t>大事な部分に依存する</a:t>
            </a:r>
            <a:r>
              <a:rPr kumimoji="1" lang="ja-JP" altLang="en-US" sz="2000" dirty="0">
                <a:latin typeface="Meiryo UI" panose="020B0604030504040204" pitchFamily="50" charset="-128"/>
                <a:ea typeface="Meiryo UI" panose="020B0604030504040204" pitchFamily="50" charset="-128"/>
              </a:rPr>
              <a:t>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レイヤードアーキテクチャを単純に適用すると依存を一方向にするので次の依存関係になります。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これだとインフラの変更影響をビジネスロジックが受ける形になります。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本来やりたいのは</a:t>
            </a:r>
            <a:r>
              <a:rPr kumimoji="1" lang="ja-JP" altLang="en-US" sz="2000" dirty="0">
                <a:highlight>
                  <a:srgbClr val="FFFF00"/>
                </a:highlight>
                <a:latin typeface="Meiryo UI" panose="020B0604030504040204" pitchFamily="50" charset="-128"/>
                <a:ea typeface="Meiryo UI" panose="020B0604030504040204" pitchFamily="50" charset="-128"/>
              </a:rPr>
              <a:t>ビジネスロジックを中心とした開発</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ビジネスロジックに必要なインフラのインタフェースをビジネスロジック側に設けて依存関係を逆転させます。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依存関係逆転の原則</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47</a:t>
            </a:fld>
            <a:endParaRPr kumimoji="1" lang="ja-JP" altLang="en-US"/>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1779358" y="298141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7816747" y="298141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5474141" y="2483251"/>
            <a:ext cx="4569905"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5681596" y="298251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1530203" y="2483251"/>
            <a:ext cx="380761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3150609" y="3166084"/>
            <a:ext cx="2530987"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7324466" y="3086879"/>
            <a:ext cx="492281" cy="149470"/>
            <a:chOff x="5692820" y="3089758"/>
            <a:chExt cx="492281"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80" idx="0"/>
              <a:endCxn id="19"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AAA245AF-8E64-4FAD-8224-9DFC57653104}"/>
              </a:ext>
            </a:extLst>
          </p:cNvPr>
          <p:cNvSpPr txBox="1"/>
          <p:nvPr/>
        </p:nvSpPr>
        <p:spPr>
          <a:xfrm>
            <a:off x="1779358" y="5304081"/>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431FC474-7D8B-4127-B5A6-78ACFCB78396}"/>
              </a:ext>
            </a:extLst>
          </p:cNvPr>
          <p:cNvSpPr txBox="1"/>
          <p:nvPr/>
        </p:nvSpPr>
        <p:spPr>
          <a:xfrm>
            <a:off x="5715568" y="5304081"/>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43" name="正方形/長方形 42">
            <a:extLst>
              <a:ext uri="{FF2B5EF4-FFF2-40B4-BE49-F238E27FC236}">
                <a16:creationId xmlns:a16="http://schemas.microsoft.com/office/drawing/2014/main" id="{9A4FA632-54D1-4AA4-8FA4-308BB11DE8C3}"/>
              </a:ext>
            </a:extLst>
          </p:cNvPr>
          <p:cNvSpPr/>
          <p:nvPr/>
        </p:nvSpPr>
        <p:spPr>
          <a:xfrm>
            <a:off x="5618291" y="4805914"/>
            <a:ext cx="2319479"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45" name="テキスト ボックス 44">
            <a:extLst>
              <a:ext uri="{FF2B5EF4-FFF2-40B4-BE49-F238E27FC236}">
                <a16:creationId xmlns:a16="http://schemas.microsoft.com/office/drawing/2014/main" id="{B749E464-88ED-447D-9111-884C6B340774}"/>
              </a:ext>
            </a:extLst>
          </p:cNvPr>
          <p:cNvSpPr txBox="1"/>
          <p:nvPr/>
        </p:nvSpPr>
        <p:spPr>
          <a:xfrm>
            <a:off x="3580417" y="5305173"/>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47" name="正方形/長方形 46">
            <a:extLst>
              <a:ext uri="{FF2B5EF4-FFF2-40B4-BE49-F238E27FC236}">
                <a16:creationId xmlns:a16="http://schemas.microsoft.com/office/drawing/2014/main" id="{EFDC9447-6DE4-4D7A-A655-B7E065438271}"/>
              </a:ext>
            </a:extLst>
          </p:cNvPr>
          <p:cNvSpPr/>
          <p:nvPr/>
        </p:nvSpPr>
        <p:spPr>
          <a:xfrm>
            <a:off x="1530203" y="4805914"/>
            <a:ext cx="3943938" cy="10875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cxnSp>
        <p:nvCxnSpPr>
          <p:cNvPr id="48" name="直線矢印コネクタ 47">
            <a:extLst>
              <a:ext uri="{FF2B5EF4-FFF2-40B4-BE49-F238E27FC236}">
                <a16:creationId xmlns:a16="http://schemas.microsoft.com/office/drawing/2014/main" id="{BFF99522-0969-4F3E-8AA7-58F6B3B12993}"/>
              </a:ext>
            </a:extLst>
          </p:cNvPr>
          <p:cNvCxnSpPr>
            <a:cxnSpLocks/>
            <a:stCxn id="41" idx="3"/>
            <a:endCxn id="45" idx="1"/>
          </p:cNvCxnSpPr>
          <p:nvPr/>
        </p:nvCxnSpPr>
        <p:spPr>
          <a:xfrm>
            <a:off x="3150609" y="5488747"/>
            <a:ext cx="429808"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9" name="グループ化 48">
            <a:extLst>
              <a:ext uri="{FF2B5EF4-FFF2-40B4-BE49-F238E27FC236}">
                <a16:creationId xmlns:a16="http://schemas.microsoft.com/office/drawing/2014/main" id="{D603AAB1-328B-46F6-907A-D89883F8723F}"/>
              </a:ext>
            </a:extLst>
          </p:cNvPr>
          <p:cNvGrpSpPr/>
          <p:nvPr/>
        </p:nvGrpSpPr>
        <p:grpSpPr>
          <a:xfrm>
            <a:off x="5223287" y="5409542"/>
            <a:ext cx="492281" cy="149470"/>
            <a:chOff x="5692820" y="3089758"/>
            <a:chExt cx="492281" cy="149470"/>
          </a:xfrm>
        </p:grpSpPr>
        <p:cxnSp>
          <p:nvCxnSpPr>
            <p:cNvPr id="50" name="直線矢印コネクタ 49">
              <a:extLst>
                <a:ext uri="{FF2B5EF4-FFF2-40B4-BE49-F238E27FC236}">
                  <a16:creationId xmlns:a16="http://schemas.microsoft.com/office/drawing/2014/main" id="{0F50A820-7258-46D1-B67F-0342A4AF3FED}"/>
                </a:ext>
              </a:extLst>
            </p:cNvPr>
            <p:cNvCxnSpPr>
              <a:cxnSpLocks/>
              <a:stCxn id="52" idx="0"/>
              <a:endCxn id="42" idx="1"/>
            </p:cNvCxnSpPr>
            <p:nvPr/>
          </p:nvCxnSpPr>
          <p:spPr>
            <a:xfrm>
              <a:off x="5692821" y="3164493"/>
              <a:ext cx="492280" cy="4470"/>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2" name="二等辺三角形 51">
              <a:extLst>
                <a:ext uri="{FF2B5EF4-FFF2-40B4-BE49-F238E27FC236}">
                  <a16:creationId xmlns:a16="http://schemas.microsoft.com/office/drawing/2014/main" id="{BE31A09D-3120-4092-BC2F-26970C24B754}"/>
                </a:ext>
              </a:extLst>
            </p:cNvPr>
            <p:cNvSpPr/>
            <p:nvPr/>
          </p:nvSpPr>
          <p:spPr>
            <a:xfrm rot="16200000">
              <a:off x="5682512"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72490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何のための値であるか</a:t>
            </a:r>
            <a:r>
              <a:rPr kumimoji="1" lang="ja-JP" altLang="en-US" sz="2000" dirty="0">
                <a:latin typeface="Meiryo UI" panose="020B0604030504040204" pitchFamily="50" charset="-128"/>
                <a:ea typeface="Meiryo UI" panose="020B0604030504040204" pitchFamily="50" charset="-128"/>
              </a:rPr>
              <a:t>を専用の型で表現する方法です。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管理では</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テキスト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ステータス、ユーザ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を値オブジェクトにしています。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何の値であるかを型で区別できるようにすることで、ミスを防ぎやすくしたり、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どこでどのように使われるのかを特定しやすくしたりします。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値オブジェクト</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5" name="テキスト ボックス 4">
            <a:extLst>
              <a:ext uri="{FF2B5EF4-FFF2-40B4-BE49-F238E27FC236}">
                <a16:creationId xmlns:a16="http://schemas.microsoft.com/office/drawing/2014/main" id="{022ED8A6-B25E-4D00-A838-0975C7BBD9D0}"/>
              </a:ext>
            </a:extLst>
          </p:cNvPr>
          <p:cNvSpPr txBox="1"/>
          <p:nvPr/>
        </p:nvSpPr>
        <p:spPr>
          <a:xfrm>
            <a:off x="1276703" y="338757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60923316-41CD-4139-8E81-E5857E263FE6}"/>
              </a:ext>
            </a:extLst>
          </p:cNvPr>
          <p:cNvSpPr/>
          <p:nvPr/>
        </p:nvSpPr>
        <p:spPr>
          <a:xfrm>
            <a:off x="975508"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9A0DE0CB-CD4E-4A6D-BA4C-8F94241F68B0}"/>
              </a:ext>
            </a:extLst>
          </p:cNvPr>
          <p:cNvSpPr txBox="1"/>
          <p:nvPr/>
        </p:nvSpPr>
        <p:spPr>
          <a:xfrm>
            <a:off x="3478360"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68A949DD-3897-44AA-8D06-EFD38D665ECB}"/>
              </a:ext>
            </a:extLst>
          </p:cNvPr>
          <p:cNvSpPr txBox="1"/>
          <p:nvPr/>
        </p:nvSpPr>
        <p:spPr>
          <a:xfrm>
            <a:off x="3487203"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69AFD3FF-DF29-4ECF-8570-8717C0EF42EF}"/>
              </a:ext>
            </a:extLst>
          </p:cNvPr>
          <p:cNvSpPr txBox="1"/>
          <p:nvPr/>
        </p:nvSpPr>
        <p:spPr>
          <a:xfrm>
            <a:off x="3478360"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F4B7ABE9-7D0E-41F0-8695-1294BDA78478}"/>
              </a:ext>
            </a:extLst>
          </p:cNvPr>
          <p:cNvSpPr txBox="1"/>
          <p:nvPr/>
        </p:nvSpPr>
        <p:spPr>
          <a:xfrm>
            <a:off x="5504154"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C100EE4E-3554-44A0-834B-62A7530799CF}"/>
              </a:ext>
            </a:extLst>
          </p:cNvPr>
          <p:cNvCxnSpPr>
            <a:cxnSpLocks/>
            <a:stCxn id="5" idx="3"/>
            <a:endCxn id="9" idx="1"/>
          </p:cNvCxnSpPr>
          <p:nvPr/>
        </p:nvCxnSpPr>
        <p:spPr>
          <a:xfrm>
            <a:off x="2761555"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11904AB-63AC-4A32-9F94-49EB317F2A11}"/>
              </a:ext>
            </a:extLst>
          </p:cNvPr>
          <p:cNvCxnSpPr>
            <a:cxnSpLocks/>
            <a:stCxn id="5" idx="3"/>
            <a:endCxn id="8" idx="1"/>
          </p:cNvCxnSpPr>
          <p:nvPr/>
        </p:nvCxnSpPr>
        <p:spPr>
          <a:xfrm flipV="1">
            <a:off x="2761555"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2CB52C4-37E1-4F22-87C8-4E1B64C6D36B}"/>
              </a:ext>
            </a:extLst>
          </p:cNvPr>
          <p:cNvCxnSpPr>
            <a:cxnSpLocks/>
            <a:stCxn id="5" idx="3"/>
            <a:endCxn id="10" idx="1"/>
          </p:cNvCxnSpPr>
          <p:nvPr/>
        </p:nvCxnSpPr>
        <p:spPr>
          <a:xfrm>
            <a:off x="2761555"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15DFE6B-1225-42D0-90E5-821B4972C67A}"/>
              </a:ext>
            </a:extLst>
          </p:cNvPr>
          <p:cNvSpPr>
            <a:spLocks noChangeArrowheads="1"/>
          </p:cNvSpPr>
          <p:nvPr/>
        </p:nvSpPr>
        <p:spPr bwMode="auto">
          <a:xfrm>
            <a:off x="8039981" y="2413337"/>
            <a:ext cx="2071128" cy="203132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TodoId</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80808"/>
                </a:solidFill>
                <a:effectLst/>
                <a:latin typeface="Arial Unicode MS"/>
                <a:ea typeface="JetBrains Mono"/>
              </a:rPr>
              <a:t>value)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value </a:t>
            </a:r>
            <a:r>
              <a:rPr kumimoji="0" lang="ja-JP" altLang="ja-JP" sz="900" b="0" i="0" u="none" strike="noStrike" cap="none" normalizeH="0" baseline="0" dirty="0">
                <a:ln>
                  <a:noFill/>
                </a:ln>
                <a:solidFill>
                  <a:srgbClr val="080808"/>
                </a:solidFill>
                <a:effectLst/>
                <a:latin typeface="Arial Unicode MS"/>
                <a:ea typeface="JetBrains Mono"/>
              </a:rPr>
              <a:t>= 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00627A"/>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9218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コンストラクタでのみ状態を設定し、生成後に</a:t>
            </a:r>
            <a:r>
              <a:rPr kumimoji="1" lang="ja-JP" altLang="en-US" sz="2000" dirty="0">
                <a:highlight>
                  <a:srgbClr val="FFFF00"/>
                </a:highlight>
                <a:latin typeface="Meiryo UI" panose="020B0604030504040204" pitchFamily="50" charset="-128"/>
                <a:ea typeface="Meiryo UI" panose="020B0604030504040204" pitchFamily="50" charset="-128"/>
              </a:rPr>
              <a:t>状態を変更できないオブジェクト</a:t>
            </a:r>
            <a:r>
              <a:rPr kumimoji="1" lang="ja-JP" altLang="en-US" sz="2000" dirty="0">
                <a:latin typeface="Meiryo UI" panose="020B0604030504040204" pitchFamily="50" charset="-128"/>
                <a:ea typeface="Meiryo UI" panose="020B0604030504040204" pitchFamily="50" charset="-128"/>
              </a:rPr>
              <a:t>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「イミュータブル（不変）」なオブジェクトと呼ばれます。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オブジェクトをやり取りする中で、意図せずオブジェクトの状態を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更新されてしまうといったバグを防ぎます。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イミュータブル</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
        <p:nvSpPr>
          <p:cNvPr id="5" name="テキスト ボックス 4">
            <a:extLst>
              <a:ext uri="{FF2B5EF4-FFF2-40B4-BE49-F238E27FC236}">
                <a16:creationId xmlns:a16="http://schemas.microsoft.com/office/drawing/2014/main" id="{587EC127-AB22-4555-9F8F-00DDA6F87DC8}"/>
              </a:ext>
            </a:extLst>
          </p:cNvPr>
          <p:cNvSpPr txBox="1"/>
          <p:nvPr/>
        </p:nvSpPr>
        <p:spPr>
          <a:xfrm>
            <a:off x="1305885" y="338757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7" name="正方形/長方形 6">
            <a:extLst>
              <a:ext uri="{FF2B5EF4-FFF2-40B4-BE49-F238E27FC236}">
                <a16:creationId xmlns:a16="http://schemas.microsoft.com/office/drawing/2014/main" id="{EFAC2CB2-84BF-46E7-960E-EA7EF880B71A}"/>
              </a:ext>
            </a:extLst>
          </p:cNvPr>
          <p:cNvSpPr/>
          <p:nvPr/>
        </p:nvSpPr>
        <p:spPr>
          <a:xfrm>
            <a:off x="1004690" y="2494179"/>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8" name="テキスト ボックス 7">
            <a:extLst>
              <a:ext uri="{FF2B5EF4-FFF2-40B4-BE49-F238E27FC236}">
                <a16:creationId xmlns:a16="http://schemas.microsoft.com/office/drawing/2014/main" id="{BBC258DD-77F9-48E2-B1FA-DAB6502DF01D}"/>
              </a:ext>
            </a:extLst>
          </p:cNvPr>
          <p:cNvSpPr txBox="1"/>
          <p:nvPr/>
        </p:nvSpPr>
        <p:spPr>
          <a:xfrm>
            <a:off x="3507542" y="2965419"/>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9" name="テキスト ボックス 8">
            <a:extLst>
              <a:ext uri="{FF2B5EF4-FFF2-40B4-BE49-F238E27FC236}">
                <a16:creationId xmlns:a16="http://schemas.microsoft.com/office/drawing/2014/main" id="{06897707-30A4-4077-89E1-AD8C271D47F4}"/>
              </a:ext>
            </a:extLst>
          </p:cNvPr>
          <p:cNvSpPr txBox="1"/>
          <p:nvPr/>
        </p:nvSpPr>
        <p:spPr>
          <a:xfrm>
            <a:off x="3516385" y="338938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10" name="テキスト ボックス 9">
            <a:extLst>
              <a:ext uri="{FF2B5EF4-FFF2-40B4-BE49-F238E27FC236}">
                <a16:creationId xmlns:a16="http://schemas.microsoft.com/office/drawing/2014/main" id="{00F1C0D5-AA03-4C49-8BF4-B8024222CE78}"/>
              </a:ext>
            </a:extLst>
          </p:cNvPr>
          <p:cNvSpPr txBox="1"/>
          <p:nvPr/>
        </p:nvSpPr>
        <p:spPr>
          <a:xfrm>
            <a:off x="3507542" y="381293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5ADEE996-03F5-4652-AEC4-7CC26A5164EF}"/>
              </a:ext>
            </a:extLst>
          </p:cNvPr>
          <p:cNvSpPr txBox="1"/>
          <p:nvPr/>
        </p:nvSpPr>
        <p:spPr>
          <a:xfrm>
            <a:off x="5533336" y="2966662"/>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cxnSp>
        <p:nvCxnSpPr>
          <p:cNvPr id="12" name="直線矢印コネクタ 11">
            <a:extLst>
              <a:ext uri="{FF2B5EF4-FFF2-40B4-BE49-F238E27FC236}">
                <a16:creationId xmlns:a16="http://schemas.microsoft.com/office/drawing/2014/main" id="{29875852-6841-419B-B546-0969AB5CAE65}"/>
              </a:ext>
            </a:extLst>
          </p:cNvPr>
          <p:cNvCxnSpPr>
            <a:cxnSpLocks/>
            <a:stCxn id="5" idx="3"/>
            <a:endCxn id="9" idx="1"/>
          </p:cNvCxnSpPr>
          <p:nvPr/>
        </p:nvCxnSpPr>
        <p:spPr>
          <a:xfrm>
            <a:off x="2790737" y="3572244"/>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B30F91D-BE4C-413A-A083-F1B5487572F6}"/>
              </a:ext>
            </a:extLst>
          </p:cNvPr>
          <p:cNvCxnSpPr>
            <a:cxnSpLocks/>
            <a:stCxn id="5" idx="3"/>
            <a:endCxn id="8" idx="1"/>
          </p:cNvCxnSpPr>
          <p:nvPr/>
        </p:nvCxnSpPr>
        <p:spPr>
          <a:xfrm flipV="1">
            <a:off x="2790737" y="3150085"/>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AD6CD1A-0F90-46FD-9B01-3CB756B344F4}"/>
              </a:ext>
            </a:extLst>
          </p:cNvPr>
          <p:cNvCxnSpPr>
            <a:cxnSpLocks/>
            <a:stCxn id="5" idx="3"/>
            <a:endCxn id="10" idx="1"/>
          </p:cNvCxnSpPr>
          <p:nvPr/>
        </p:nvCxnSpPr>
        <p:spPr>
          <a:xfrm>
            <a:off x="2790737" y="3572244"/>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9C40F8-7AE7-4976-8FF8-1A8A73FA5329}"/>
              </a:ext>
            </a:extLst>
          </p:cNvPr>
          <p:cNvSpPr>
            <a:spLocks noChangeArrowheads="1"/>
          </p:cNvSpPr>
          <p:nvPr/>
        </p:nvSpPr>
        <p:spPr bwMode="auto">
          <a:xfrm>
            <a:off x="8157196" y="2090784"/>
            <a:ext cx="3446669"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871094"/>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80808"/>
                </a:solidFill>
                <a:effectLst/>
                <a:latin typeface="Arial Unicode MS"/>
                <a:ea typeface="JetBrains Mono"/>
              </a:rPr>
              <a:t>status)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id </a:t>
            </a:r>
            <a:r>
              <a:rPr kumimoji="0" lang="ja-JP" altLang="ja-JP" sz="900" b="0" i="0" u="none" strike="noStrike" cap="none" normalizeH="0" baseline="0" dirty="0">
                <a:ln>
                  <a:noFill/>
                </a:ln>
                <a:solidFill>
                  <a:srgbClr val="080808"/>
                </a:solidFill>
                <a:effectLst/>
                <a:latin typeface="Arial Unicode MS"/>
                <a:ea typeface="JetBrains Mono"/>
              </a:rPr>
              <a:t>= 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text </a:t>
            </a:r>
            <a:r>
              <a:rPr kumimoji="0" lang="ja-JP" altLang="ja-JP" sz="900" b="0" i="0" u="none" strike="noStrike" cap="none" normalizeH="0" baseline="0" dirty="0">
                <a:ln>
                  <a:noFill/>
                </a:ln>
                <a:solidFill>
                  <a:srgbClr val="080808"/>
                </a:solidFill>
                <a:effectLst/>
                <a:latin typeface="Arial Unicode MS"/>
                <a:ea typeface="JetBrains Mono"/>
              </a:rPr>
              <a:t>= 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status </a:t>
            </a:r>
            <a:r>
              <a:rPr kumimoji="0" lang="ja-JP" altLang="ja-JP" sz="900" b="0" i="0" u="none" strike="noStrike" cap="none" normalizeH="0" baseline="0" dirty="0">
                <a:ln>
                  <a:noFill/>
                </a:ln>
                <a:solidFill>
                  <a:srgbClr val="080808"/>
                </a:solidFill>
                <a:effectLst/>
                <a:latin typeface="Arial Unicode MS"/>
                <a:ea typeface="JetBrains Mono"/>
              </a:rPr>
              <a:t>= status;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0627A"/>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0627A"/>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0627A"/>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871094"/>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1783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sp>
        <p:nvSpPr>
          <p:cNvPr id="2" name="テキスト ボックス 1">
            <a:extLst>
              <a:ext uri="{FF2B5EF4-FFF2-40B4-BE49-F238E27FC236}">
                <a16:creationId xmlns:a16="http://schemas.microsoft.com/office/drawing/2014/main" id="{C630B9D5-21F9-4965-BE3B-F869388BAEDB}"/>
              </a:ext>
            </a:extLst>
          </p:cNvPr>
          <p:cNvSpPr txBox="1"/>
          <p:nvPr/>
        </p:nvSpPr>
        <p:spPr>
          <a:xfrm>
            <a:off x="7403202" y="2977979"/>
            <a:ext cx="1900286" cy="451021"/>
          </a:xfrm>
          <a:prstGeom prst="rect">
            <a:avLst/>
          </a:prstGeom>
          <a:solidFill>
            <a:srgbClr val="FF0000"/>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TODO</a:t>
            </a:r>
            <a:r>
              <a:rPr kumimoji="1" lang="ja-JP" altLang="en-US" sz="2000" dirty="0">
                <a:solidFill>
                  <a:schemeClr val="bg1"/>
                </a:solidFill>
                <a:latin typeface="Meiryo UI" panose="020B0604030504040204" pitchFamily="50" charset="-128"/>
                <a:ea typeface="Meiryo UI" panose="020B0604030504040204" pitchFamily="50" charset="-128"/>
              </a:rPr>
              <a:t>：写真</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ドメインモデルの確認</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
        <p:nvSpPr>
          <p:cNvPr id="15" name="正方形/長方形 14">
            <a:extLst>
              <a:ext uri="{FF2B5EF4-FFF2-40B4-BE49-F238E27FC236}">
                <a16:creationId xmlns:a16="http://schemas.microsoft.com/office/drawing/2014/main" id="{A9AE4886-29AD-43EA-9826-697D9332D2F0}"/>
              </a:ext>
            </a:extLst>
          </p:cNvPr>
          <p:cNvSpPr/>
          <p:nvPr/>
        </p:nvSpPr>
        <p:spPr>
          <a:xfrm>
            <a:off x="701945" y="1260773"/>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16" name="テキスト ボックス 15">
            <a:extLst>
              <a:ext uri="{FF2B5EF4-FFF2-40B4-BE49-F238E27FC236}">
                <a16:creationId xmlns:a16="http://schemas.microsoft.com/office/drawing/2014/main" id="{67AEDCFA-A4F8-408B-93CE-49DEF025C53E}"/>
              </a:ext>
            </a:extLst>
          </p:cNvPr>
          <p:cNvSpPr txBox="1"/>
          <p:nvPr/>
        </p:nvSpPr>
        <p:spPr>
          <a:xfrm>
            <a:off x="998511" y="2324321"/>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A9D87775-6B41-4B63-A29E-7C37601EAED1}"/>
              </a:ext>
            </a:extLst>
          </p:cNvPr>
          <p:cNvSpPr txBox="1"/>
          <p:nvPr/>
        </p:nvSpPr>
        <p:spPr>
          <a:xfrm>
            <a:off x="2459335" y="488767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8" name="テキスト ボックス 17">
            <a:extLst>
              <a:ext uri="{FF2B5EF4-FFF2-40B4-BE49-F238E27FC236}">
                <a16:creationId xmlns:a16="http://schemas.microsoft.com/office/drawing/2014/main" id="{0EE2DE08-301A-4642-854F-637E5BD3EBA7}"/>
              </a:ext>
            </a:extLst>
          </p:cNvPr>
          <p:cNvSpPr txBox="1"/>
          <p:nvPr/>
        </p:nvSpPr>
        <p:spPr>
          <a:xfrm>
            <a:off x="2987856" y="2324321"/>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A81AEE0A-5ED6-42DB-AD90-000CE89FF027}"/>
              </a:ext>
            </a:extLst>
          </p:cNvPr>
          <p:cNvSpPr txBox="1"/>
          <p:nvPr/>
        </p:nvSpPr>
        <p:spPr>
          <a:xfrm>
            <a:off x="6855968" y="2324321"/>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004E3A60-414E-4349-8E33-DAD4F0DBF7B0}"/>
              </a:ext>
            </a:extLst>
          </p:cNvPr>
          <p:cNvSpPr/>
          <p:nvPr/>
        </p:nvSpPr>
        <p:spPr>
          <a:xfrm>
            <a:off x="6682639" y="1709420"/>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238A9E93-DC73-44C9-9384-20901FFE5DCF}"/>
              </a:ext>
            </a:extLst>
          </p:cNvPr>
          <p:cNvSpPr txBox="1"/>
          <p:nvPr/>
        </p:nvSpPr>
        <p:spPr>
          <a:xfrm>
            <a:off x="4720817" y="2325413"/>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2" name="正方形/長方形 21">
            <a:extLst>
              <a:ext uri="{FF2B5EF4-FFF2-40B4-BE49-F238E27FC236}">
                <a16:creationId xmlns:a16="http://schemas.microsoft.com/office/drawing/2014/main" id="{AB2F7982-CB71-4820-97C0-D63F6F93106B}"/>
              </a:ext>
            </a:extLst>
          </p:cNvPr>
          <p:cNvSpPr/>
          <p:nvPr/>
        </p:nvSpPr>
        <p:spPr>
          <a:xfrm>
            <a:off x="2738701" y="1709420"/>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8B4796D9-4256-4664-858F-73CAA239190F}"/>
              </a:ext>
            </a:extLst>
          </p:cNvPr>
          <p:cNvSpPr/>
          <p:nvPr/>
        </p:nvSpPr>
        <p:spPr>
          <a:xfrm>
            <a:off x="834816" y="1709420"/>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4DEEF2E4-32A8-4D13-AC18-6463FEC40689}"/>
              </a:ext>
            </a:extLst>
          </p:cNvPr>
          <p:cNvSpPr/>
          <p:nvPr/>
        </p:nvSpPr>
        <p:spPr>
          <a:xfrm>
            <a:off x="2158140" y="3994275"/>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25" name="テキスト ボックス 24">
            <a:extLst>
              <a:ext uri="{FF2B5EF4-FFF2-40B4-BE49-F238E27FC236}">
                <a16:creationId xmlns:a16="http://schemas.microsoft.com/office/drawing/2014/main" id="{365AE145-8C89-406A-BEB9-F85F6A0CAC34}"/>
              </a:ext>
            </a:extLst>
          </p:cNvPr>
          <p:cNvSpPr txBox="1"/>
          <p:nvPr/>
        </p:nvSpPr>
        <p:spPr>
          <a:xfrm>
            <a:off x="4660992" y="4465515"/>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1A206ACC-94FC-40B5-B1F0-0B6E253B002C}"/>
              </a:ext>
            </a:extLst>
          </p:cNvPr>
          <p:cNvSpPr txBox="1"/>
          <p:nvPr/>
        </p:nvSpPr>
        <p:spPr>
          <a:xfrm>
            <a:off x="4669835" y="4889481"/>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27" name="テキスト ボックス 26">
            <a:extLst>
              <a:ext uri="{FF2B5EF4-FFF2-40B4-BE49-F238E27FC236}">
                <a16:creationId xmlns:a16="http://schemas.microsoft.com/office/drawing/2014/main" id="{F496003F-C8C4-47D0-9ECE-8C5CFD7B8E2B}"/>
              </a:ext>
            </a:extLst>
          </p:cNvPr>
          <p:cNvSpPr txBox="1"/>
          <p:nvPr/>
        </p:nvSpPr>
        <p:spPr>
          <a:xfrm>
            <a:off x="4660992" y="5313034"/>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28" name="テキスト ボックス 27">
            <a:extLst>
              <a:ext uri="{FF2B5EF4-FFF2-40B4-BE49-F238E27FC236}">
                <a16:creationId xmlns:a16="http://schemas.microsoft.com/office/drawing/2014/main" id="{F1C2D345-9E0B-4339-9CCB-CD044FE46D05}"/>
              </a:ext>
            </a:extLst>
          </p:cNvPr>
          <p:cNvSpPr txBox="1"/>
          <p:nvPr/>
        </p:nvSpPr>
        <p:spPr>
          <a:xfrm>
            <a:off x="6686786" y="4466758"/>
            <a:ext cx="1484852"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86B9D6C2-5C8B-4F4D-BFE9-2FBDA93EEC7E}"/>
              </a:ext>
            </a:extLst>
          </p:cNvPr>
          <p:cNvSpPr/>
          <p:nvPr/>
        </p:nvSpPr>
        <p:spPr>
          <a:xfrm>
            <a:off x="9270445" y="2209104"/>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92B4CF0F-E1BE-4971-B2F7-C833D54DBDD5}"/>
              </a:ext>
            </a:extLst>
          </p:cNvPr>
          <p:cNvSpPr txBox="1"/>
          <p:nvPr/>
        </p:nvSpPr>
        <p:spPr>
          <a:xfrm>
            <a:off x="9513649" y="2624204"/>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31" name="直線矢印コネクタ 30">
            <a:extLst>
              <a:ext uri="{FF2B5EF4-FFF2-40B4-BE49-F238E27FC236}">
                <a16:creationId xmlns:a16="http://schemas.microsoft.com/office/drawing/2014/main" id="{80C70B01-3563-4D4C-935F-4B199FF632A6}"/>
              </a:ext>
            </a:extLst>
          </p:cNvPr>
          <p:cNvCxnSpPr>
            <a:cxnSpLocks/>
            <a:stCxn id="16" idx="3"/>
            <a:endCxn id="18" idx="1"/>
          </p:cNvCxnSpPr>
          <p:nvPr/>
        </p:nvCxnSpPr>
        <p:spPr>
          <a:xfrm>
            <a:off x="2362420" y="2508987"/>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F58F63A-9607-47EE-9C56-7A5FA8422FE8}"/>
              </a:ext>
            </a:extLst>
          </p:cNvPr>
          <p:cNvCxnSpPr>
            <a:cxnSpLocks/>
            <a:stCxn id="18" idx="3"/>
            <a:endCxn id="21" idx="1"/>
          </p:cNvCxnSpPr>
          <p:nvPr/>
        </p:nvCxnSpPr>
        <p:spPr>
          <a:xfrm>
            <a:off x="4359107" y="2508987"/>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直線矢印コネクタ 59">
            <a:extLst>
              <a:ext uri="{FF2B5EF4-FFF2-40B4-BE49-F238E27FC236}">
                <a16:creationId xmlns:a16="http://schemas.microsoft.com/office/drawing/2014/main" id="{014426E5-D4B2-47B4-B83D-E44374CBC8F8}"/>
              </a:ext>
            </a:extLst>
          </p:cNvPr>
          <p:cNvCxnSpPr>
            <a:cxnSpLocks/>
            <a:stCxn id="19" idx="2"/>
            <a:endCxn id="30" idx="1"/>
          </p:cNvCxnSpPr>
          <p:nvPr/>
        </p:nvCxnSpPr>
        <p:spPr>
          <a:xfrm rot="16200000" flipH="1">
            <a:off x="8642424" y="1937644"/>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4" name="直線矢印コネクタ 65">
            <a:extLst>
              <a:ext uri="{FF2B5EF4-FFF2-40B4-BE49-F238E27FC236}">
                <a16:creationId xmlns:a16="http://schemas.microsoft.com/office/drawing/2014/main" id="{F3AE056B-835E-4880-B201-734AE4AEA39F}"/>
              </a:ext>
            </a:extLst>
          </p:cNvPr>
          <p:cNvCxnSpPr>
            <a:cxnSpLocks/>
            <a:stCxn id="20" idx="2"/>
            <a:endCxn id="24" idx="3"/>
          </p:cNvCxnSpPr>
          <p:nvPr/>
        </p:nvCxnSpPr>
        <p:spPr>
          <a:xfrm rot="5400000">
            <a:off x="7957566" y="3919069"/>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直線矢印コネクタ 68">
            <a:extLst>
              <a:ext uri="{FF2B5EF4-FFF2-40B4-BE49-F238E27FC236}">
                <a16:creationId xmlns:a16="http://schemas.microsoft.com/office/drawing/2014/main" id="{AF17686B-70A5-454E-B8BA-BA5459CDAD82}"/>
              </a:ext>
            </a:extLst>
          </p:cNvPr>
          <p:cNvCxnSpPr>
            <a:cxnSpLocks/>
            <a:stCxn id="22" idx="2"/>
            <a:endCxn id="24" idx="0"/>
          </p:cNvCxnSpPr>
          <p:nvPr/>
        </p:nvCxnSpPr>
        <p:spPr>
          <a:xfrm rot="16200000" flipH="1">
            <a:off x="4703858" y="3422838"/>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直線矢印コネクタ 71">
            <a:extLst>
              <a:ext uri="{FF2B5EF4-FFF2-40B4-BE49-F238E27FC236}">
                <a16:creationId xmlns:a16="http://schemas.microsoft.com/office/drawing/2014/main" id="{2E084F43-C48B-474B-9828-AE59314626A1}"/>
              </a:ext>
            </a:extLst>
          </p:cNvPr>
          <p:cNvCxnSpPr>
            <a:cxnSpLocks/>
            <a:stCxn id="23" idx="2"/>
            <a:endCxn id="24" idx="1"/>
          </p:cNvCxnSpPr>
          <p:nvPr/>
        </p:nvCxnSpPr>
        <p:spPr>
          <a:xfrm rot="16200000" flipH="1">
            <a:off x="1205428" y="3976383"/>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1A82EE63-48CD-4C99-A19E-B10EAF7ED3B5}"/>
              </a:ext>
            </a:extLst>
          </p:cNvPr>
          <p:cNvGrpSpPr/>
          <p:nvPr/>
        </p:nvGrpSpPr>
        <p:grpSpPr>
          <a:xfrm>
            <a:off x="6361772" y="2436618"/>
            <a:ext cx="494196" cy="149470"/>
            <a:chOff x="6295935" y="2827112"/>
            <a:chExt cx="494196" cy="149470"/>
          </a:xfrm>
        </p:grpSpPr>
        <p:cxnSp>
          <p:nvCxnSpPr>
            <p:cNvPr id="38" name="直線矢印コネクタ 37">
              <a:extLst>
                <a:ext uri="{FF2B5EF4-FFF2-40B4-BE49-F238E27FC236}">
                  <a16:creationId xmlns:a16="http://schemas.microsoft.com/office/drawing/2014/main" id="{2305D951-9859-4079-A798-F2D0BD75435A}"/>
                </a:ext>
              </a:extLst>
            </p:cNvPr>
            <p:cNvCxnSpPr>
              <a:cxnSpLocks/>
              <a:stCxn id="19" idx="1"/>
              <a:endCxn id="21" idx="3"/>
            </p:cNvCxnSpPr>
            <p:nvPr/>
          </p:nvCxnSpPr>
          <p:spPr>
            <a:xfrm flipH="1">
              <a:off x="6313271" y="2899481"/>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二等辺三角形 38">
              <a:extLst>
                <a:ext uri="{FF2B5EF4-FFF2-40B4-BE49-F238E27FC236}">
                  <a16:creationId xmlns:a16="http://schemas.microsoft.com/office/drawing/2014/main" id="{DFB8C382-C59A-4BD7-ACFB-E79ECAC61CEF}"/>
                </a:ext>
              </a:extLst>
            </p:cNvPr>
            <p:cNvSpPr/>
            <p:nvPr/>
          </p:nvSpPr>
          <p:spPr>
            <a:xfrm rot="16200000">
              <a:off x="6285627" y="2837420"/>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0" name="直線矢印コネクタ 39">
            <a:extLst>
              <a:ext uri="{FF2B5EF4-FFF2-40B4-BE49-F238E27FC236}">
                <a16:creationId xmlns:a16="http://schemas.microsoft.com/office/drawing/2014/main" id="{6D22CC54-641B-437B-8B2B-DCD91553F2ED}"/>
              </a:ext>
            </a:extLst>
          </p:cNvPr>
          <p:cNvCxnSpPr>
            <a:cxnSpLocks/>
            <a:stCxn id="17" idx="3"/>
            <a:endCxn id="26" idx="1"/>
          </p:cNvCxnSpPr>
          <p:nvPr/>
        </p:nvCxnSpPr>
        <p:spPr>
          <a:xfrm>
            <a:off x="3944187" y="5072340"/>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2490535C-9479-4933-9151-3F6B743E0CEB}"/>
              </a:ext>
            </a:extLst>
          </p:cNvPr>
          <p:cNvCxnSpPr>
            <a:cxnSpLocks/>
            <a:stCxn id="17" idx="3"/>
            <a:endCxn id="25" idx="1"/>
          </p:cNvCxnSpPr>
          <p:nvPr/>
        </p:nvCxnSpPr>
        <p:spPr>
          <a:xfrm flipV="1">
            <a:off x="3944187" y="4650181"/>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C12525A-DB16-4BAD-9774-46F427E897AD}"/>
              </a:ext>
            </a:extLst>
          </p:cNvPr>
          <p:cNvCxnSpPr>
            <a:cxnSpLocks/>
            <a:stCxn id="17" idx="3"/>
            <a:endCxn id="27" idx="1"/>
          </p:cNvCxnSpPr>
          <p:nvPr/>
        </p:nvCxnSpPr>
        <p:spPr>
          <a:xfrm>
            <a:off x="3944187" y="5072340"/>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400A13-B257-4192-BF85-082B30B51C61}"/>
              </a:ext>
            </a:extLst>
          </p:cNvPr>
          <p:cNvSpPr txBox="1"/>
          <p:nvPr/>
        </p:nvSpPr>
        <p:spPr>
          <a:xfrm>
            <a:off x="10768518" y="169054"/>
            <a:ext cx="130754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Reading</a:t>
            </a:r>
          </a:p>
        </p:txBody>
      </p:sp>
    </p:spTree>
    <p:extLst>
      <p:ext uri="{BB962C8B-B14F-4D97-AF65-F5344CB8AC3E}">
        <p14:creationId xmlns:p14="http://schemas.microsoft.com/office/powerpoint/2010/main" val="3913813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ja-JP" altLang="en-US" sz="4400" b="1" dirty="0">
                <a:solidFill>
                  <a:schemeClr val="bg1"/>
                </a:solidFill>
                <a:latin typeface="Meiryo UI" panose="020B0604030504040204" pitchFamily="50" charset="-128"/>
                <a:ea typeface="Meiryo UI" panose="020B0604030504040204" pitchFamily="50" charset="-128"/>
              </a:rPr>
              <a:t>質問タイム</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アーキテクチャや設計原則って</a:t>
            </a:r>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何がうれしいんですかね？</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Tree>
    <p:extLst>
      <p:ext uri="{BB962C8B-B14F-4D97-AF65-F5344CB8AC3E}">
        <p14:creationId xmlns:p14="http://schemas.microsoft.com/office/powerpoint/2010/main" val="1445489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7" name="Rectangle 1">
            <a:extLst>
              <a:ext uri="{FF2B5EF4-FFF2-40B4-BE49-F238E27FC236}">
                <a16:creationId xmlns:a16="http://schemas.microsoft.com/office/drawing/2014/main" id="{BDAE71AD-3C89-4247-9F08-A1F8604287EE}"/>
              </a:ext>
            </a:extLst>
          </p:cNvPr>
          <p:cNvSpPr>
            <a:spLocks noChangeArrowheads="1"/>
          </p:cNvSpPr>
          <p:nvPr/>
        </p:nvSpPr>
        <p:spPr bwMode="auto">
          <a:xfrm>
            <a:off x="2490281" y="1579851"/>
            <a:ext cx="2739958"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summary</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一覧の取得</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&gt;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登録している</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を全て取得する。</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tags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todos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operationId</a:t>
            </a:r>
            <a:r>
              <a:rPr kumimoji="0" lang="ja-JP" altLang="ja-JP" sz="900" b="0" i="0" u="none" strike="noStrike" cap="none" normalizeH="0" baseline="0" dirty="0">
                <a:ln>
                  <a:noFill/>
                </a:ln>
                <a:solidFill>
                  <a:srgbClr val="080808"/>
                </a:solidFill>
                <a:effectLst/>
                <a:latin typeface="Arial Unicode MS"/>
                <a:ea typeface="JetBrains Mono"/>
              </a:rPr>
              <a:t>: getTodos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responses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'200'</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OK</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content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application/json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schema</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array</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items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$ref</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67D17"/>
                </a:solidFill>
                <a:effectLst/>
                <a:latin typeface="Arial Unicode MS"/>
                <a:ea typeface="JetBrains Mono"/>
              </a:rPr>
              <a:t>'#/components/schemas/Todo'</a:t>
            </a:r>
            <a:br>
              <a:rPr kumimoji="0" lang="ja-JP" altLang="ja-JP" sz="900" b="0" i="0" u="none" strike="noStrike" cap="none" normalizeH="0" baseline="0" dirty="0">
                <a:ln>
                  <a:noFill/>
                </a:ln>
                <a:solidFill>
                  <a:srgbClr val="067D17"/>
                </a:solidFill>
                <a:effectLst/>
                <a:latin typeface="Arial Unicode MS"/>
                <a:ea typeface="JetBrains Mono"/>
              </a:rPr>
            </a:br>
            <a:r>
              <a:rPr kumimoji="0" lang="ja-JP" altLang="ja-JP" sz="900" b="0" i="0" u="none" strike="noStrike" cap="none" normalizeH="0" baseline="0" dirty="0">
                <a:ln>
                  <a:noFill/>
                </a:ln>
                <a:solidFill>
                  <a:srgbClr val="067D17"/>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example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value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a:t>
            </a:r>
            <a:r>
              <a:rPr kumimoji="0" lang="ja-JP" altLang="ja-JP" sz="900" b="0" i="0" u="none" strike="noStrike" cap="none" normalizeH="0" baseline="0" dirty="0">
                <a:ln>
                  <a:noFill/>
                </a:ln>
                <a:solidFill>
                  <a:srgbClr val="0033B3"/>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2001</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やること１</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 true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a:t>
            </a:r>
            <a:r>
              <a:rPr kumimoji="0" lang="ja-JP" altLang="ja-JP" sz="900" b="0" i="0" u="none" strike="noStrike" cap="none" normalizeH="0" baseline="0" dirty="0">
                <a:ln>
                  <a:noFill/>
                </a:ln>
                <a:solidFill>
                  <a:srgbClr val="0033B3"/>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 2002</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やること２</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 false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'403'</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Forbidden</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11004A1-ACE2-41A5-ADFC-DAD205A54F67}"/>
              </a:ext>
            </a:extLst>
          </p:cNvPr>
          <p:cNvSpPr>
            <a:spLocks noChangeArrowheads="1"/>
          </p:cNvSpPr>
          <p:nvPr/>
        </p:nvSpPr>
        <p:spPr bwMode="auto">
          <a:xfrm>
            <a:off x="6498077" y="2070031"/>
            <a:ext cx="2237362"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components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schemas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title</a:t>
            </a:r>
            <a:r>
              <a:rPr kumimoji="0" lang="ja-JP" altLang="ja-JP" sz="900" b="0" i="0" u="none" strike="noStrike" cap="none" normalizeH="0" baseline="0" dirty="0">
                <a:ln>
                  <a:noFill/>
                </a:ln>
                <a:solidFill>
                  <a:srgbClr val="080808"/>
                </a:solidFill>
                <a:effectLst/>
                <a:latin typeface="Arial Unicode MS"/>
                <a:ea typeface="JetBrains Mono"/>
              </a:rPr>
              <a:t>: Todo</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object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情報</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properties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integer</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a:t>
            </a:r>
            <a:r>
              <a:rPr kumimoji="0" lang="ja-JP" altLang="ja-JP" sz="900" b="0" i="0" u="none" strike="noStrike" cap="none" normalizeH="0" baseline="0" dirty="0">
                <a:ln>
                  <a:noFill/>
                </a:ln>
                <a:solidFill>
                  <a:srgbClr val="080808"/>
                </a:solidFill>
                <a:effectLst/>
                <a:latin typeface="Arial Unicode MS"/>
                <a:ea typeface="JetBrains Mono"/>
              </a:rPr>
              <a:t>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string</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のタイトル</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type</a:t>
            </a:r>
            <a:r>
              <a:rPr kumimoji="0" lang="ja-JP" altLang="ja-JP" sz="900" b="0" i="0" u="none" strike="noStrike" cap="none" normalizeH="0" baseline="0" dirty="0">
                <a:ln>
                  <a:noFill/>
                </a:ln>
                <a:solidFill>
                  <a:srgbClr val="080808"/>
                </a:solidFill>
                <a:effectLst/>
                <a:latin typeface="Arial Unicode MS"/>
                <a:ea typeface="JetBrains Mono"/>
              </a:rPr>
              <a:t>: boolean</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description</a:t>
            </a:r>
            <a:r>
              <a:rPr kumimoji="0" lang="ja-JP" altLang="ja-JP" sz="900" b="0" i="0" u="none" strike="noStrike" cap="none" normalizeH="0" baseline="0" dirty="0">
                <a:ln>
                  <a:noFill/>
                </a:ln>
                <a:solidFill>
                  <a:srgbClr val="080808"/>
                </a:solidFill>
                <a:effectLst/>
                <a:latin typeface="Arial Unicode MS"/>
                <a:ea typeface="JetBrains Mono"/>
              </a:rPr>
              <a:t>: ToDo</a:t>
            </a: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のステータス</a:t>
            </a:r>
            <a:b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br>
            <a:r>
              <a:rPr kumimoji="0" lang="ja-JP" altLang="ja-JP" sz="900" b="0" i="0" u="none" strike="noStrike" cap="none" normalizeH="0" baseline="0" dirty="0">
                <a:ln>
                  <a:noFill/>
                </a:ln>
                <a:solidFill>
                  <a:srgbClr val="080808"/>
                </a:solidFill>
                <a:effectLst/>
                <a:latin typeface="ＭＳ ゴシック" panose="020B0609070205080204" pitchFamily="49" charset="-128"/>
                <a:ea typeface="ＭＳ ゴシック" panose="020B0609070205080204" pitchFamily="49" charset="-128"/>
              </a:rPr>
              <a:t>      </a:t>
            </a:r>
            <a:r>
              <a:rPr kumimoji="0" lang="ja-JP" altLang="ja-JP" sz="900" b="0" i="0" u="none" strike="noStrike" cap="none" normalizeH="0" baseline="0" dirty="0">
                <a:ln>
                  <a:noFill/>
                </a:ln>
                <a:solidFill>
                  <a:srgbClr val="0033B3"/>
                </a:solidFill>
                <a:effectLst/>
                <a:latin typeface="Arial Unicode MS"/>
                <a:ea typeface="JetBrains Mono"/>
              </a:rPr>
              <a:t>required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text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 completed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additionalProperties</a:t>
            </a:r>
            <a:r>
              <a:rPr kumimoji="0" lang="ja-JP" altLang="ja-JP" sz="900" b="0" i="0" u="none" strike="noStrike" cap="none" normalizeH="0" baseline="0" dirty="0">
                <a:ln>
                  <a:noFill/>
                </a:ln>
                <a:solidFill>
                  <a:srgbClr val="080808"/>
                </a:solidFill>
                <a:effectLst/>
                <a:latin typeface="Arial Unicode MS"/>
                <a:ea typeface="JetBrains Mono"/>
              </a:rPr>
              <a:t>: false</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0316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一覧表示の作成対象</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09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com.example.todo.application</a:t>
            </a:r>
            <a:r>
              <a:rPr kumimoji="1" lang="ja-JP" altLang="en-US" sz="2800" b="1">
                <a:latin typeface="Meiryo UI" panose="020B0604030504040204" pitchFamily="50" charset="-128"/>
                <a:ea typeface="Meiryo UI" panose="020B0604030504040204" pitchFamily="50" charset="-128"/>
              </a:rPr>
              <a:t>パッケージの作成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363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com.example.todo.application</a:t>
            </a:r>
            <a:r>
              <a:rPr kumimoji="1" lang="ja-JP" altLang="en-US" sz="2800" b="1">
                <a:latin typeface="Meiryo UI" panose="020B0604030504040204" pitchFamily="50" charset="-128"/>
                <a:ea typeface="Meiryo UI" panose="020B0604030504040204" pitchFamily="50" charset="-128"/>
              </a:rPr>
              <a:t>パッケージの作成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9" y="2397868"/>
            <a:ext cx="2393004"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interface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2912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3BCF347-3028-49FA-906E-70917C7CB418}"/>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com.example.todo.application</a:t>
            </a:r>
            <a:r>
              <a:rPr kumimoji="1" lang="ja-JP" altLang="en-US" sz="2000" dirty="0">
                <a:latin typeface="Meiryo UI" panose="020B0604030504040204" pitchFamily="50" charset="-128"/>
                <a:ea typeface="Meiryo UI" panose="020B0604030504040204" pitchFamily="50" charset="-128"/>
              </a:rPr>
              <a:t>パッケージを作成します。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TodoRepository</a:t>
            </a:r>
            <a:r>
              <a:rPr kumimoji="1" lang="ja-JP" altLang="en-US" sz="2000" dirty="0">
                <a:highlight>
                  <a:srgbClr val="FFFF00"/>
                </a:highlight>
                <a:latin typeface="Meiryo UI" panose="020B0604030504040204" pitchFamily="50" charset="-128"/>
                <a:ea typeface="Meiryo UI" panose="020B0604030504040204" pitchFamily="50" charset="-128"/>
              </a:rPr>
              <a:t>インタフェース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一覧表示に対応するメソッドを定義します。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com.example.todo.application</a:t>
            </a:r>
            <a:r>
              <a:rPr kumimoji="1" lang="ja-JP" altLang="en-US" sz="2800" b="1">
                <a:latin typeface="Meiryo UI" panose="020B0604030504040204" pitchFamily="50" charset="-128"/>
                <a:ea typeface="Meiryo UI" panose="020B0604030504040204" pitchFamily="50" charset="-128"/>
              </a:rPr>
              <a:t>パッケージの作成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7" name="Rectangle 1">
            <a:extLst>
              <a:ext uri="{FF2B5EF4-FFF2-40B4-BE49-F238E27FC236}">
                <a16:creationId xmlns:a16="http://schemas.microsoft.com/office/drawing/2014/main" id="{5CAF516E-360E-4F77-A5FB-37697004D87C}"/>
              </a:ext>
            </a:extLst>
          </p:cNvPr>
          <p:cNvSpPr>
            <a:spLocks noChangeArrowheads="1"/>
          </p:cNvSpPr>
          <p:nvPr/>
        </p:nvSpPr>
        <p:spPr bwMode="auto">
          <a:xfrm>
            <a:off x="6857999" y="2397868"/>
            <a:ext cx="2393004" cy="161582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interface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3" name="テキスト ボックス 12">
            <a:extLst>
              <a:ext uri="{FF2B5EF4-FFF2-40B4-BE49-F238E27FC236}">
                <a16:creationId xmlns:a16="http://schemas.microsoft.com/office/drawing/2014/main" id="{0E690466-8CC2-4D6D-BB81-7C333CA91DF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3772716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com.example.todo.application</a:t>
            </a:r>
            <a:r>
              <a:rPr kumimoji="1" lang="ja-JP" altLang="en-US" sz="2800" b="1">
                <a:latin typeface="Meiryo UI" panose="020B0604030504040204" pitchFamily="50" charset="-128"/>
                <a:ea typeface="Meiryo UI" panose="020B0604030504040204" pitchFamily="50" charset="-128"/>
              </a:rPr>
              <a:t>パッケージの作成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11" name="Rectangle 2">
            <a:extLst>
              <a:ext uri="{FF2B5EF4-FFF2-40B4-BE49-F238E27FC236}">
                <a16:creationId xmlns:a16="http://schemas.microsoft.com/office/drawing/2014/main" id="{729E7452-137E-434B-B049-88197E09C900}"/>
              </a:ext>
            </a:extLst>
          </p:cNvPr>
          <p:cNvSpPr>
            <a:spLocks noChangeArrowheads="1"/>
          </p:cNvSpPr>
          <p:nvPr/>
        </p:nvSpPr>
        <p:spPr bwMode="auto">
          <a:xfrm>
            <a:off x="6455113" y="1932175"/>
            <a:ext cx="5077838"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todoRepository)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 todoRepository;</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.list(userId);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9360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BD7CAFB-556E-4F06-A907-C60612A9E0E5}"/>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TodoService</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を使って処理します。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a:latin typeface="Meiryo UI" panose="020B0604030504040204" pitchFamily="50" charset="-128"/>
                <a:ea typeface="Meiryo UI" panose="020B0604030504040204" pitchFamily="50" charset="-128"/>
              </a:rPr>
              <a:t>com.example.todo.application</a:t>
            </a:r>
            <a:r>
              <a:rPr kumimoji="1" lang="ja-JP" altLang="en-US" sz="2800" b="1">
                <a:latin typeface="Meiryo UI" panose="020B0604030504040204" pitchFamily="50" charset="-128"/>
                <a:ea typeface="Meiryo UI" panose="020B0604030504040204" pitchFamily="50" charset="-128"/>
              </a:rPr>
              <a:t>パッケージの作成</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
        <p:nvSpPr>
          <p:cNvPr id="11" name="Rectangle 2">
            <a:extLst>
              <a:ext uri="{FF2B5EF4-FFF2-40B4-BE49-F238E27FC236}">
                <a16:creationId xmlns:a16="http://schemas.microsoft.com/office/drawing/2014/main" id="{729E7452-137E-434B-B049-88197E09C900}"/>
              </a:ext>
            </a:extLst>
          </p:cNvPr>
          <p:cNvSpPr>
            <a:spLocks noChangeArrowheads="1"/>
          </p:cNvSpPr>
          <p:nvPr/>
        </p:nvSpPr>
        <p:spPr bwMode="auto">
          <a:xfrm>
            <a:off x="6455113" y="1932175"/>
            <a:ext cx="5077838" cy="341632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com.example.todo.application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todoRepository)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 todoRepository;</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todoRepository</a:t>
            </a:r>
            <a:r>
              <a:rPr kumimoji="0" lang="ja-JP" altLang="ja-JP" sz="900" b="0" i="0" u="none" strike="noStrike" cap="none" normalizeH="0" baseline="0" dirty="0">
                <a:ln>
                  <a:noFill/>
                </a:ln>
                <a:solidFill>
                  <a:srgbClr val="080808"/>
                </a:solidFill>
                <a:effectLst/>
                <a:latin typeface="Arial Unicode MS"/>
                <a:ea typeface="JetBrains Mono"/>
              </a:rPr>
              <a:t>.list(userId);</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Tree>
    <p:extLst>
      <p:ext uri="{BB962C8B-B14F-4D97-AF65-F5344CB8AC3E}">
        <p14:creationId xmlns:p14="http://schemas.microsoft.com/office/powerpoint/2010/main" val="1578777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com.example.todo.infrastructure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231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で名前（ニックネームも可）と顔を分かるようにしてください。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com.example.todo.infrastructure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6307154" y="1928589"/>
            <a:ext cx="529671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com.example.todo.application.TodoRepository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JdbcTodoRepository </a:t>
            </a:r>
            <a:r>
              <a:rPr kumimoji="0" lang="ja-JP" altLang="ja-JP" sz="900" b="0" i="0" u="none" strike="noStrike" cap="none" normalizeH="0" baseline="0" dirty="0">
                <a:ln>
                  <a:noFill/>
                </a:ln>
                <a:solidFill>
                  <a:srgbClr val="0033B3"/>
                </a:solidFill>
                <a:effectLst/>
                <a:latin typeface="Arial Unicode MS"/>
                <a:ea typeface="JetBrains Mono"/>
              </a:rPr>
              <a:t>implements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2001L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2002L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5945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87F491B-7997-40FF-9704-2AE5789066B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JdbcTodoRepository</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TodoRepository</a:t>
            </a:r>
            <a:r>
              <a:rPr kumimoji="1" lang="ja-JP" altLang="en-US" sz="2000" dirty="0">
                <a:latin typeface="Meiryo UI" panose="020B0604030504040204" pitchFamily="50" charset="-128"/>
                <a:ea typeface="Meiryo UI" panose="020B0604030504040204" pitchFamily="50" charset="-128"/>
              </a:rPr>
              <a:t>インタフェースを実装します。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一旦ダミーデータを返す処理を実装しておきます。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にアクセスする処理は後ほど実装します。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com.example.todo.infrastructure</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7" name="Rectangle 1">
            <a:extLst>
              <a:ext uri="{FF2B5EF4-FFF2-40B4-BE49-F238E27FC236}">
                <a16:creationId xmlns:a16="http://schemas.microsoft.com/office/drawing/2014/main" id="{E848CB4F-496F-43B1-8AA2-28FB34BF40D8}"/>
              </a:ext>
            </a:extLst>
          </p:cNvPr>
          <p:cNvSpPr>
            <a:spLocks noChangeArrowheads="1"/>
          </p:cNvSpPr>
          <p:nvPr/>
        </p:nvSpPr>
        <p:spPr bwMode="auto">
          <a:xfrm>
            <a:off x="6307154" y="1928589"/>
            <a:ext cx="5296711" cy="300082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com.example.todo.infrastructure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com.example.todo.application.TodoRepository</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com.example.todo.domain.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nablarch.core.repository.di.config.externalize.annotation.</a:t>
            </a:r>
            <a:r>
              <a:rPr kumimoji="0" lang="ja-JP" altLang="ja-JP" sz="900" b="0" i="0" u="none" strike="noStrike" cap="none" normalizeH="0" baseline="0" dirty="0">
                <a:ln>
                  <a:noFill/>
                </a:ln>
                <a:solidFill>
                  <a:srgbClr val="9E880D"/>
                </a:solidFill>
                <a:effectLst/>
                <a:latin typeface="Arial Unicode MS"/>
                <a:ea typeface="JetBrains Mono"/>
              </a:rPr>
              <a:t>SystemRepositoryComponent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java.util.List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JdbcTodoRepository </a:t>
            </a:r>
            <a:r>
              <a:rPr kumimoji="0" lang="ja-JP" altLang="ja-JP" sz="900" b="0" i="0" u="none" strike="noStrike" cap="none" normalizeH="0" baseline="0" dirty="0">
                <a:ln>
                  <a:noFill/>
                </a:ln>
                <a:solidFill>
                  <a:srgbClr val="0033B3"/>
                </a:solidFill>
                <a:effectLst/>
                <a:latin typeface="Arial Unicode MS"/>
                <a:ea typeface="JetBrains Mono"/>
              </a:rPr>
              <a:t>implements </a:t>
            </a:r>
            <a:r>
              <a:rPr kumimoji="0" lang="ja-JP" altLang="ja-JP" sz="900" b="0" i="0" u="none" strike="noStrike" cap="none" normalizeH="0" baseline="0" dirty="0">
                <a:ln>
                  <a:noFill/>
                </a:ln>
                <a:solidFill>
                  <a:srgbClr val="000000"/>
                </a:solidFill>
                <a:effectLst/>
                <a:latin typeface="Arial Unicode MS"/>
                <a:ea typeface="JetBrains Mono"/>
              </a:rPr>
              <a:t>TodoRepository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@Override</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UserId </a:t>
            </a:r>
            <a:r>
              <a:rPr kumimoji="0" lang="ja-JP" altLang="ja-JP" sz="900" b="0" i="0" u="none" strike="noStrike" cap="none" normalizeH="0" baseline="0" dirty="0">
                <a:ln>
                  <a:noFill/>
                </a:ln>
                <a:solidFill>
                  <a:srgbClr val="080808"/>
                </a:solidFill>
                <a:effectLst/>
                <a:latin typeface="Arial Unicode MS"/>
                <a:ea typeface="JetBrains Mono"/>
              </a:rPr>
              <a:t>userId)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of</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2001L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やること１</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TodoId(</a:t>
            </a:r>
            <a:r>
              <a:rPr kumimoji="0" lang="ja-JP" altLang="ja-JP" sz="900" b="0" i="0" u="none" strike="noStrike" cap="none" normalizeH="0" baseline="0" dirty="0">
                <a:ln>
                  <a:noFill/>
                </a:ln>
                <a:solidFill>
                  <a:srgbClr val="1750EB"/>
                </a:solidFill>
                <a:effectLst/>
                <a:latin typeface="Arial Unicode MS"/>
                <a:ea typeface="JetBrains Mono"/>
              </a:rPr>
              <a:t>2002L</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TodoText(</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やること２</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INCOMPLETE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2165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44D26D6-FECD-4239-9964-7A56BA52A642}"/>
              </a:ext>
            </a:extLst>
          </p:cNvPr>
          <p:cNvSpPr/>
          <p:nvPr/>
        </p:nvSpPr>
        <p:spPr>
          <a:xfrm>
            <a:off x="560172" y="1609460"/>
            <a:ext cx="10651855" cy="46921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todo</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027270"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com.example.todo.api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
        <p:nvSpPr>
          <p:cNvPr id="9" name="テキスト ボックス 8">
            <a:extLst>
              <a:ext uri="{FF2B5EF4-FFF2-40B4-BE49-F238E27FC236}">
                <a16:creationId xmlns:a16="http://schemas.microsoft.com/office/drawing/2014/main" id="{831827DC-C59C-4AF4-8535-36978D8345E0}"/>
              </a:ext>
            </a:extLst>
          </p:cNvPr>
          <p:cNvSpPr txBox="1"/>
          <p:nvPr/>
        </p:nvSpPr>
        <p:spPr>
          <a:xfrm>
            <a:off x="856738" y="2673008"/>
            <a:ext cx="1363909" cy="369332"/>
          </a:xfrm>
          <a:prstGeom prst="rect">
            <a:avLst/>
          </a:prstGeom>
          <a:solidFill>
            <a:schemeClr val="accent4"/>
          </a:solidFill>
        </p:spPr>
        <p:txBody>
          <a:bodyPr wrap="square" rtlCol="0" anchor="ctr">
            <a:spAutoFit/>
          </a:bodyPr>
          <a:lstStyle/>
          <a:p>
            <a:pPr algn="ctr"/>
            <a:r>
              <a:rPr kumimoji="1" lang="en-US" altLang="ja-JP" dirty="0" err="1">
                <a:solidFill>
                  <a:schemeClr val="bg1"/>
                </a:solidFill>
              </a:rPr>
              <a:t>TodosAction</a:t>
            </a:r>
            <a:endParaRPr kumimoji="1" lang="ja-JP" altLang="en-US" dirty="0">
              <a:solidFill>
                <a:schemeClr val="bg1"/>
              </a:solidFill>
            </a:endParaRPr>
          </a:p>
        </p:txBody>
      </p:sp>
      <p:sp>
        <p:nvSpPr>
          <p:cNvPr id="11" name="テキスト ボックス 10">
            <a:extLst>
              <a:ext uri="{FF2B5EF4-FFF2-40B4-BE49-F238E27FC236}">
                <a16:creationId xmlns:a16="http://schemas.microsoft.com/office/drawing/2014/main" id="{D447FFA0-A180-4B11-829F-1487FDDD0DBC}"/>
              </a:ext>
            </a:extLst>
          </p:cNvPr>
          <p:cNvSpPr txBox="1"/>
          <p:nvPr/>
        </p:nvSpPr>
        <p:spPr>
          <a:xfrm>
            <a:off x="2317562" y="523636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76A3C426-D6AE-4432-AA2B-2B8300EAAACB}"/>
              </a:ext>
            </a:extLst>
          </p:cNvPr>
          <p:cNvSpPr txBox="1"/>
          <p:nvPr/>
        </p:nvSpPr>
        <p:spPr>
          <a:xfrm>
            <a:off x="2846083" y="2673008"/>
            <a:ext cx="137125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TodoService</a:t>
            </a:r>
            <a:endParaRPr kumimoji="1" lang="ja-JP" altLang="en-US" dirty="0">
              <a:solidFill>
                <a:schemeClr val="bg1"/>
              </a:solidFill>
            </a:endParaRPr>
          </a:p>
        </p:txBody>
      </p:sp>
      <p:sp>
        <p:nvSpPr>
          <p:cNvPr id="19" name="テキスト ボックス 18">
            <a:extLst>
              <a:ext uri="{FF2B5EF4-FFF2-40B4-BE49-F238E27FC236}">
                <a16:creationId xmlns:a16="http://schemas.microsoft.com/office/drawing/2014/main" id="{2D30347F-EE2D-4F3D-B5D2-136090F343E9}"/>
              </a:ext>
            </a:extLst>
          </p:cNvPr>
          <p:cNvSpPr txBox="1"/>
          <p:nvPr/>
        </p:nvSpPr>
        <p:spPr>
          <a:xfrm>
            <a:off x="6714195" y="2673008"/>
            <a:ext cx="2060894"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JdbcTodoRepository</a:t>
            </a: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A13F7AD3-068B-4D62-9197-4D7D4FE33F67}"/>
              </a:ext>
            </a:extLst>
          </p:cNvPr>
          <p:cNvSpPr/>
          <p:nvPr/>
        </p:nvSpPr>
        <p:spPr>
          <a:xfrm>
            <a:off x="6540866" y="2058107"/>
            <a:ext cx="4569905"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infrastructure</a:t>
            </a: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C362A373-6A3B-433F-BF4F-428AFDBF51AB}"/>
              </a:ext>
            </a:extLst>
          </p:cNvPr>
          <p:cNvSpPr txBox="1"/>
          <p:nvPr/>
        </p:nvSpPr>
        <p:spPr>
          <a:xfrm>
            <a:off x="4579044" y="2674100"/>
            <a:ext cx="1658291"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TodoRepository</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CA6B8E50-336A-4A89-B43E-B4D01B57AA07}"/>
              </a:ext>
            </a:extLst>
          </p:cNvPr>
          <p:cNvSpPr/>
          <p:nvPr/>
        </p:nvSpPr>
        <p:spPr>
          <a:xfrm>
            <a:off x="2596928" y="2058107"/>
            <a:ext cx="3807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application</a:t>
            </a:r>
            <a:endParaRPr kumimoji="1" lang="ja-JP" altLang="en-US" dirty="0">
              <a:solidFill>
                <a:schemeClr val="tx1"/>
              </a:solidFill>
            </a:endParaRPr>
          </a:p>
        </p:txBody>
      </p:sp>
      <p:sp>
        <p:nvSpPr>
          <p:cNvPr id="30" name="正方形/長方形 29">
            <a:extLst>
              <a:ext uri="{FF2B5EF4-FFF2-40B4-BE49-F238E27FC236}">
                <a16:creationId xmlns:a16="http://schemas.microsoft.com/office/drawing/2014/main" id="{B4FD9F51-275A-4862-9AF8-3ABEFC5EEA2F}"/>
              </a:ext>
            </a:extLst>
          </p:cNvPr>
          <p:cNvSpPr/>
          <p:nvPr/>
        </p:nvSpPr>
        <p:spPr>
          <a:xfrm>
            <a:off x="693043" y="2058107"/>
            <a:ext cx="1725619" cy="17747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a:solidFill>
                  <a:schemeClr val="tx1"/>
                </a:solidFill>
              </a:rPr>
              <a:t>api</a:t>
            </a:r>
            <a:endParaRPr kumimoji="1" lang="ja-JP" altLang="en-US" dirty="0">
              <a:solidFill>
                <a:schemeClr val="tx1"/>
              </a:solidFill>
            </a:endParaRPr>
          </a:p>
        </p:txBody>
      </p:sp>
      <p:sp>
        <p:nvSpPr>
          <p:cNvPr id="32" name="正方形/長方形 31">
            <a:extLst>
              <a:ext uri="{FF2B5EF4-FFF2-40B4-BE49-F238E27FC236}">
                <a16:creationId xmlns:a16="http://schemas.microsoft.com/office/drawing/2014/main" id="{00BE82F3-2877-44AB-8F26-EF55BF4D7CA5}"/>
              </a:ext>
            </a:extLst>
          </p:cNvPr>
          <p:cNvSpPr/>
          <p:nvPr/>
        </p:nvSpPr>
        <p:spPr>
          <a:xfrm>
            <a:off x="2016367" y="4342962"/>
            <a:ext cx="6234309" cy="186964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domain</a:t>
            </a:r>
            <a:endParaRPr kumimoji="1" lang="ja-JP" altLang="en-US" dirty="0">
              <a:solidFill>
                <a:schemeClr val="tx1"/>
              </a:solidFill>
            </a:endParaRPr>
          </a:p>
        </p:txBody>
      </p:sp>
      <p:sp>
        <p:nvSpPr>
          <p:cNvPr id="34" name="テキスト ボックス 33">
            <a:extLst>
              <a:ext uri="{FF2B5EF4-FFF2-40B4-BE49-F238E27FC236}">
                <a16:creationId xmlns:a16="http://schemas.microsoft.com/office/drawing/2014/main" id="{3AA8EC96-B3CB-44BD-B747-5B1221B7588B}"/>
              </a:ext>
            </a:extLst>
          </p:cNvPr>
          <p:cNvSpPr txBox="1"/>
          <p:nvPr/>
        </p:nvSpPr>
        <p:spPr>
          <a:xfrm>
            <a:off x="4519219" y="4814202"/>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TodoId</a:t>
            </a: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4C2F1D95-87C9-46FE-AAF6-E368E3382462}"/>
              </a:ext>
            </a:extLst>
          </p:cNvPr>
          <p:cNvSpPr txBox="1"/>
          <p:nvPr/>
        </p:nvSpPr>
        <p:spPr>
          <a:xfrm>
            <a:off x="4528062" y="5238168"/>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TodoText</a:t>
            </a: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AB69BCE2-4B29-4C1E-AD9B-9A8741609565}"/>
              </a:ext>
            </a:extLst>
          </p:cNvPr>
          <p:cNvSpPr txBox="1"/>
          <p:nvPr/>
        </p:nvSpPr>
        <p:spPr>
          <a:xfrm>
            <a:off x="4519219" y="566172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TodoStatus</a:t>
            </a:r>
            <a:endParaRPr kumimoji="1" lang="ja-JP" altLang="en-US" dirty="0">
              <a:solidFill>
                <a:schemeClr val="bg1"/>
              </a:solidFill>
            </a:endParaRPr>
          </a:p>
        </p:txBody>
      </p:sp>
      <p:sp>
        <p:nvSpPr>
          <p:cNvPr id="40" name="テキスト ボックス 39">
            <a:extLst>
              <a:ext uri="{FF2B5EF4-FFF2-40B4-BE49-F238E27FC236}">
                <a16:creationId xmlns:a16="http://schemas.microsoft.com/office/drawing/2014/main" id="{BC86A210-904D-488B-B1F4-C19BF2CF628E}"/>
              </a:ext>
            </a:extLst>
          </p:cNvPr>
          <p:cNvSpPr txBox="1"/>
          <p:nvPr/>
        </p:nvSpPr>
        <p:spPr>
          <a:xfrm>
            <a:off x="6545013" y="4815445"/>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UserId</a:t>
            </a:r>
            <a:endParaRPr kumimoji="1" lang="ja-JP" altLang="en-US" dirty="0">
              <a:solidFill>
                <a:schemeClr val="bg1"/>
              </a:solidFill>
            </a:endParaRPr>
          </a:p>
        </p:txBody>
      </p:sp>
      <p:sp>
        <p:nvSpPr>
          <p:cNvPr id="44" name="正方形/長方形 43">
            <a:extLst>
              <a:ext uri="{FF2B5EF4-FFF2-40B4-BE49-F238E27FC236}">
                <a16:creationId xmlns:a16="http://schemas.microsoft.com/office/drawing/2014/main" id="{963C6B72-8A76-43F2-A0A9-1C5D34AF833D}"/>
              </a:ext>
            </a:extLst>
          </p:cNvPr>
          <p:cNvSpPr/>
          <p:nvPr/>
        </p:nvSpPr>
        <p:spPr>
          <a:xfrm>
            <a:off x="9128672" y="2557791"/>
            <a:ext cx="1829850" cy="11198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1"/>
                </a:solidFill>
              </a:rPr>
              <a:t>entity</a:t>
            </a:r>
            <a:endParaRPr kumimoji="1" lang="ja-JP" altLang="en-US" dirty="0">
              <a:solidFill>
                <a:schemeClr val="tx1"/>
              </a:solidFill>
            </a:endParaRPr>
          </a:p>
        </p:txBody>
      </p:sp>
      <p:sp>
        <p:nvSpPr>
          <p:cNvPr id="46" name="テキスト ボックス 45">
            <a:extLst>
              <a:ext uri="{FF2B5EF4-FFF2-40B4-BE49-F238E27FC236}">
                <a16:creationId xmlns:a16="http://schemas.microsoft.com/office/drawing/2014/main" id="{6298709F-D66D-4C65-ADA5-6450B744A55A}"/>
              </a:ext>
            </a:extLst>
          </p:cNvPr>
          <p:cNvSpPr txBox="1"/>
          <p:nvPr/>
        </p:nvSpPr>
        <p:spPr>
          <a:xfrm>
            <a:off x="9371876" y="2972891"/>
            <a:ext cx="1484852" cy="369332"/>
          </a:xfrm>
          <a:prstGeom prst="rect">
            <a:avLst/>
          </a:prstGeom>
          <a:solidFill>
            <a:schemeClr val="bg1">
              <a:lumMod val="75000"/>
            </a:schemeClr>
          </a:solidFill>
        </p:spPr>
        <p:txBody>
          <a:bodyPr wrap="square" rtlCol="0" anchor="ctr">
            <a:spAutoFit/>
          </a:bodyPr>
          <a:lstStyle/>
          <a:p>
            <a:pPr algn="ctr"/>
            <a:r>
              <a:rPr kumimoji="1" lang="en-US" altLang="ja-JP" dirty="0" err="1">
                <a:solidFill>
                  <a:schemeClr val="bg1"/>
                </a:solidFill>
              </a:rPr>
              <a:t>TodoEntity</a:t>
            </a:r>
            <a:endParaRPr kumimoji="1" lang="ja-JP" altLang="en-US" dirty="0">
              <a:solidFill>
                <a:schemeClr val="bg1"/>
              </a:solidFill>
            </a:endParaRPr>
          </a:p>
        </p:txBody>
      </p:sp>
      <p:cxnSp>
        <p:nvCxnSpPr>
          <p:cNvPr id="51" name="直線矢印コネクタ 50">
            <a:extLst>
              <a:ext uri="{FF2B5EF4-FFF2-40B4-BE49-F238E27FC236}">
                <a16:creationId xmlns:a16="http://schemas.microsoft.com/office/drawing/2014/main" id="{29972C1C-D2F2-496C-8FA0-49B9DB6C4D13}"/>
              </a:ext>
            </a:extLst>
          </p:cNvPr>
          <p:cNvCxnSpPr>
            <a:cxnSpLocks/>
            <a:stCxn id="9" idx="3"/>
            <a:endCxn id="17" idx="1"/>
          </p:cNvCxnSpPr>
          <p:nvPr/>
        </p:nvCxnSpPr>
        <p:spPr>
          <a:xfrm>
            <a:off x="2220647" y="2857674"/>
            <a:ext cx="625436" cy="0"/>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20994FE4-C05F-4348-A4A2-28BFD4414A68}"/>
              </a:ext>
            </a:extLst>
          </p:cNvPr>
          <p:cNvCxnSpPr>
            <a:cxnSpLocks/>
            <a:stCxn id="17" idx="3"/>
            <a:endCxn id="26" idx="1"/>
          </p:cNvCxnSpPr>
          <p:nvPr/>
        </p:nvCxnSpPr>
        <p:spPr>
          <a:xfrm>
            <a:off x="4217334" y="2857674"/>
            <a:ext cx="361710" cy="1092"/>
          </a:xfrm>
          <a:prstGeom prst="straightConnector1">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330FBFCA-62C8-404E-A75B-67A109ACD3B1}"/>
              </a:ext>
            </a:extLst>
          </p:cNvPr>
          <p:cNvCxnSpPr>
            <a:cxnSpLocks/>
            <a:stCxn id="19" idx="2"/>
            <a:endCxn id="46" idx="1"/>
          </p:cNvCxnSpPr>
          <p:nvPr/>
        </p:nvCxnSpPr>
        <p:spPr>
          <a:xfrm rot="16200000" flipH="1">
            <a:off x="8500651" y="2286331"/>
            <a:ext cx="115217" cy="162723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0E84C361-F2C1-47B8-BEAD-1FBF5181123F}"/>
              </a:ext>
            </a:extLst>
          </p:cNvPr>
          <p:cNvCxnSpPr>
            <a:cxnSpLocks/>
            <a:stCxn id="24" idx="2"/>
            <a:endCxn id="32" idx="3"/>
          </p:cNvCxnSpPr>
          <p:nvPr/>
        </p:nvCxnSpPr>
        <p:spPr>
          <a:xfrm rot="5400000">
            <a:off x="7815793" y="4267756"/>
            <a:ext cx="1444911" cy="575143"/>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D0F4529E-5D2D-4B56-B367-E8B355014DEC}"/>
              </a:ext>
            </a:extLst>
          </p:cNvPr>
          <p:cNvCxnSpPr>
            <a:cxnSpLocks/>
            <a:stCxn id="28" idx="2"/>
            <a:endCxn id="32" idx="0"/>
          </p:cNvCxnSpPr>
          <p:nvPr/>
        </p:nvCxnSpPr>
        <p:spPr>
          <a:xfrm rot="16200000" flipH="1">
            <a:off x="4562085" y="3771525"/>
            <a:ext cx="510090" cy="632784"/>
          </a:xfrm>
          <a:prstGeom prst="bentConnector3">
            <a:avLst>
              <a:gd name="adj1" fmla="val 50000"/>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B013876F-187F-4168-9204-B972BBBB27AF}"/>
              </a:ext>
            </a:extLst>
          </p:cNvPr>
          <p:cNvCxnSpPr>
            <a:cxnSpLocks/>
            <a:stCxn id="30" idx="2"/>
            <a:endCxn id="32" idx="1"/>
          </p:cNvCxnSpPr>
          <p:nvPr/>
        </p:nvCxnSpPr>
        <p:spPr>
          <a:xfrm rot="16200000" flipH="1">
            <a:off x="1063655" y="4325070"/>
            <a:ext cx="1444911" cy="460514"/>
          </a:xfrm>
          <a:prstGeom prst="bentConnector2">
            <a:avLst/>
          </a:prstGeom>
          <a:ln w="38100">
            <a:solidFill>
              <a:schemeClr val="bg1">
                <a:lumMod val="65000"/>
              </a:schemeClr>
            </a:solidFill>
            <a:prstDash val="sysDot"/>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1" name="グループ化 80">
            <a:extLst>
              <a:ext uri="{FF2B5EF4-FFF2-40B4-BE49-F238E27FC236}">
                <a16:creationId xmlns:a16="http://schemas.microsoft.com/office/drawing/2014/main" id="{28EC7FF3-814B-4190-923F-920025D9C596}"/>
              </a:ext>
            </a:extLst>
          </p:cNvPr>
          <p:cNvGrpSpPr/>
          <p:nvPr/>
        </p:nvGrpSpPr>
        <p:grpSpPr>
          <a:xfrm>
            <a:off x="6219999" y="2778469"/>
            <a:ext cx="494196" cy="149470"/>
            <a:chOff x="6295935" y="3089758"/>
            <a:chExt cx="494196" cy="149470"/>
          </a:xfrm>
        </p:grpSpPr>
        <p:cxnSp>
          <p:nvCxnSpPr>
            <p:cNvPr id="63" name="直線矢印コネクタ 62">
              <a:extLst>
                <a:ext uri="{FF2B5EF4-FFF2-40B4-BE49-F238E27FC236}">
                  <a16:creationId xmlns:a16="http://schemas.microsoft.com/office/drawing/2014/main" id="{128F3414-50CC-447D-AFB2-A078F0B1E6A4}"/>
                </a:ext>
              </a:extLst>
            </p:cNvPr>
            <p:cNvCxnSpPr>
              <a:cxnSpLocks/>
              <a:stCxn id="19" idx="1"/>
              <a:endCxn id="26" idx="3"/>
            </p:cNvCxnSpPr>
            <p:nvPr/>
          </p:nvCxnSpPr>
          <p:spPr>
            <a:xfrm flipH="1">
              <a:off x="6313271" y="3168963"/>
              <a:ext cx="476860" cy="1092"/>
            </a:xfrm>
            <a:prstGeom prst="straightConnector1">
              <a:avLst/>
            </a:prstGeom>
            <a:ln w="381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二等辺三角形 79">
              <a:extLst>
                <a:ext uri="{FF2B5EF4-FFF2-40B4-BE49-F238E27FC236}">
                  <a16:creationId xmlns:a16="http://schemas.microsoft.com/office/drawing/2014/main" id="{E0DABA6E-2390-43BA-BA11-00E900875370}"/>
                </a:ext>
              </a:extLst>
            </p:cNvPr>
            <p:cNvSpPr/>
            <p:nvPr/>
          </p:nvSpPr>
          <p:spPr>
            <a:xfrm rot="16200000">
              <a:off x="6285627" y="3100066"/>
              <a:ext cx="149470" cy="128853"/>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3" name="直線矢印コネクタ 92">
            <a:extLst>
              <a:ext uri="{FF2B5EF4-FFF2-40B4-BE49-F238E27FC236}">
                <a16:creationId xmlns:a16="http://schemas.microsoft.com/office/drawing/2014/main" id="{FDB96F6D-39F2-4E39-A522-7794E2316B97}"/>
              </a:ext>
            </a:extLst>
          </p:cNvPr>
          <p:cNvCxnSpPr>
            <a:cxnSpLocks/>
            <a:stCxn id="11" idx="3"/>
            <a:endCxn id="36" idx="1"/>
          </p:cNvCxnSpPr>
          <p:nvPr/>
        </p:nvCxnSpPr>
        <p:spPr>
          <a:xfrm>
            <a:off x="3802414" y="5421027"/>
            <a:ext cx="725648" cy="1807"/>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694C88B8-AACC-479E-ACB1-A5BECB6815DE}"/>
              </a:ext>
            </a:extLst>
          </p:cNvPr>
          <p:cNvCxnSpPr>
            <a:cxnSpLocks/>
            <a:stCxn id="11" idx="3"/>
            <a:endCxn id="34" idx="1"/>
          </p:cNvCxnSpPr>
          <p:nvPr/>
        </p:nvCxnSpPr>
        <p:spPr>
          <a:xfrm flipV="1">
            <a:off x="3802414" y="4998868"/>
            <a:ext cx="716805" cy="422159"/>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98B7E328-8781-4E60-A107-41059BE18812}"/>
              </a:ext>
            </a:extLst>
          </p:cNvPr>
          <p:cNvCxnSpPr>
            <a:cxnSpLocks/>
            <a:stCxn id="11" idx="3"/>
            <a:endCxn id="38" idx="1"/>
          </p:cNvCxnSpPr>
          <p:nvPr/>
        </p:nvCxnSpPr>
        <p:spPr>
          <a:xfrm>
            <a:off x="3802414" y="5421027"/>
            <a:ext cx="716805" cy="425360"/>
          </a:xfrm>
          <a:prstGeom prst="straightConnector1">
            <a:avLst/>
          </a:prstGeom>
          <a:ln w="38100">
            <a:solidFill>
              <a:schemeClr val="bg1">
                <a:lumMod val="65000"/>
              </a:schemeClr>
            </a:solidFill>
            <a:prstDash val="solid"/>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59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コンテナで自身のインスタンスを管理するため</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クラス宣言にアノテーションを付けます。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t>
            </a:r>
            <a:r>
              <a:rPr kumimoji="1" lang="en-US" altLang="ja-JP" sz="2000" dirty="0" err="1">
                <a:latin typeface="Meiryo UI" panose="020B0604030504040204" pitchFamily="50" charset="-128"/>
                <a:ea typeface="Meiryo UI" panose="020B0604030504040204" pitchFamily="50" charset="-128"/>
              </a:rPr>
              <a:t>todos</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パスをアノテーションで付けます。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DI</a:t>
            </a:r>
            <a:r>
              <a:rPr kumimoji="1" lang="ja-JP" altLang="en-US" sz="2000" dirty="0">
                <a:latin typeface="Meiryo UI" panose="020B0604030504040204" pitchFamily="50" charset="-128"/>
                <a:ea typeface="Meiryo UI" panose="020B0604030504040204" pitchFamily="50" charset="-128"/>
              </a:rPr>
              <a:t>コンテナで</a:t>
            </a: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を設定したいので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コンストラクタを作成します。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com.example.todo.api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71125" y="1168580"/>
            <a:ext cx="4469249"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TodosAction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TodosAction</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todoService)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 todoService;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@GET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@Produces(MediaType.</a:t>
            </a:r>
            <a:r>
              <a:rPr kumimoji="0" lang="ja-JP" altLang="ja-JP" sz="900" b="0" i="1" u="none" strike="noStrike" cap="none" normalizeH="0" baseline="0" dirty="0">
                <a:ln>
                  <a:noFill/>
                </a:ln>
                <a:solidFill>
                  <a:schemeClr val="bg1">
                    <a:lumMod val="65000"/>
                  </a:schemeClr>
                </a:solidFill>
                <a:effectLst/>
                <a:latin typeface="Arial Unicode MS"/>
                <a:ea typeface="JetBrains Mono"/>
              </a:rPr>
              <a:t>APPLICATION_JSON</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List&lt;TodoResponse&gt; get()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UserId userId = new UserId("1001");</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List&lt;Todo&gt; todos = todoService.list(userId);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return todos.stream()</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.map(todo -&gt; new TodoResponse(todo.id(), todo.text(), todo.status()))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.collect(Collectors.</a:t>
            </a:r>
            <a:r>
              <a:rPr kumimoji="0" lang="ja-JP" altLang="ja-JP" sz="900" b="0" i="1" u="none" strike="noStrike" cap="none" normalizeH="0" baseline="0" dirty="0">
                <a:ln>
                  <a:noFill/>
                </a:ln>
                <a:solidFill>
                  <a:schemeClr val="bg1">
                    <a:lumMod val="65000"/>
                  </a:schemeClr>
                </a:solidFill>
                <a:effectLst/>
                <a:latin typeface="Arial Unicode MS"/>
                <a:ea typeface="JetBrains Mono"/>
              </a:rPr>
              <a:t>toList</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static class TodoResponse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final Long id;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final String text;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final Boolean completed;</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TodoResponse(TodoId id, TodoText text, TodoStatus status)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this.id = id.value();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this.text = text.value();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this.completed = status == TodoStatus.</a:t>
            </a:r>
            <a:r>
              <a:rPr kumimoji="0" lang="ja-JP" altLang="ja-JP" sz="900" b="0" i="1" u="none" strike="noStrike" cap="none" normalizeH="0" baseline="0" dirty="0">
                <a:ln>
                  <a:noFill/>
                </a:ln>
                <a:solidFill>
                  <a:schemeClr val="bg1">
                    <a:lumMod val="65000"/>
                  </a:schemeClr>
                </a:solidFill>
                <a:effectLst/>
                <a:latin typeface="Arial Unicode MS"/>
                <a:ea typeface="JetBrains Mono"/>
              </a:rPr>
              <a:t>COMPLETED</a:t>
            </a:r>
            <a:r>
              <a:rPr kumimoji="0" lang="ja-JP" altLang="ja-JP" sz="900" b="0" i="0" u="none" strike="noStrike" cap="none" normalizeH="0" baseline="0" dirty="0">
                <a:ln>
                  <a:noFill/>
                </a:ln>
                <a:solidFill>
                  <a:schemeClr val="bg1">
                    <a:lumMod val="65000"/>
                  </a:schemeClr>
                </a:solidFill>
                <a:effectLst/>
                <a:latin typeface="Arial Unicode MS"/>
                <a:ea typeface="JetBrains Mono"/>
              </a:rPr>
              <a: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75541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の続き。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レスポンスの</a:t>
            </a:r>
            <a:r>
              <a:rPr kumimoji="1" lang="en-US" altLang="ja-JP" sz="2000" dirty="0">
                <a:latin typeface="Meiryo UI" panose="020B0604030504040204" pitchFamily="50" charset="-128"/>
                <a:ea typeface="Meiryo UI" panose="020B0604030504040204" pitchFamily="50" charset="-128"/>
              </a:rPr>
              <a:t>JSON</a:t>
            </a:r>
            <a:r>
              <a:rPr kumimoji="1" lang="ja-JP" altLang="en-US" sz="2000" dirty="0">
                <a:latin typeface="Meiryo UI" panose="020B0604030504040204" pitchFamily="50" charset="-128"/>
                <a:ea typeface="Meiryo UI" panose="020B0604030504040204" pitchFamily="50" charset="-128"/>
              </a:rPr>
              <a:t>に合わせた</a:t>
            </a: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クラスを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一覧表示に対応するメソッドを作成します。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メソッドとレスポンスの</a:t>
            </a:r>
            <a:r>
              <a:rPr kumimoji="1" lang="en-US" altLang="ja-JP" sz="2000" dirty="0">
                <a:latin typeface="Meiryo UI" panose="020B0604030504040204" pitchFamily="50" charset="-128"/>
                <a:ea typeface="Meiryo UI" panose="020B0604030504040204" pitchFamily="50" charset="-128"/>
              </a:rPr>
              <a:t>Content-Type</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アノテーションで宣言します。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認証機能はまだ作ってないので固定のユーザ</a:t>
            </a:r>
            <a:r>
              <a:rPr kumimoji="1" lang="en-US" altLang="ja-JP" sz="2000" dirty="0">
                <a:latin typeface="Meiryo UI" panose="020B0604030504040204" pitchFamily="50" charset="-128"/>
                <a:ea typeface="Meiryo UI" panose="020B0604030504040204" pitchFamily="50" charset="-128"/>
              </a:rPr>
              <a:t>ID</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TodoService</a:t>
            </a:r>
            <a:r>
              <a:rPr kumimoji="1" lang="ja-JP" altLang="en-US" sz="2000" dirty="0">
                <a:latin typeface="Meiryo UI" panose="020B0604030504040204" pitchFamily="50" charset="-128"/>
                <a:ea typeface="Meiryo UI" panose="020B0604030504040204" pitchFamily="50" charset="-128"/>
              </a:rPr>
              <a:t>を使って</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一覧を取得し、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TodoResponse</a:t>
            </a:r>
            <a:r>
              <a:rPr kumimoji="1" lang="ja-JP" altLang="en-US" sz="2000" dirty="0">
                <a:latin typeface="Meiryo UI" panose="020B0604030504040204" pitchFamily="50" charset="-128"/>
                <a:ea typeface="Meiryo UI" panose="020B0604030504040204" pitchFamily="50" charset="-128"/>
              </a:rPr>
              <a:t>に変換します。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com.example.todo.api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71125" y="1168580"/>
            <a:ext cx="4469249"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@SystemRepositoryComponent</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@Path("/todos")</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public class TodosAction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private final TodoService todoService;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public TodosAction(TodoService todoService) {</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this.todoService = todoService;</a:t>
            </a:r>
            <a:br>
              <a:rPr kumimoji="0" lang="ja-JP" altLang="ja-JP" sz="900" b="0" i="0" u="none" strike="noStrike" cap="none" normalizeH="0" baseline="0" dirty="0">
                <a:ln>
                  <a:noFill/>
                </a:ln>
                <a:solidFill>
                  <a:schemeClr val="bg1">
                    <a:lumMod val="65000"/>
                  </a:schemeClr>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UserId userId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UserId(</a:t>
            </a:r>
            <a:r>
              <a:rPr kumimoji="0" lang="ja-JP" altLang="ja-JP" sz="900" b="0" i="0" u="none" strike="noStrike" cap="none" normalizeH="0" baseline="0" dirty="0">
                <a:ln>
                  <a:noFill/>
                </a:ln>
                <a:solidFill>
                  <a:srgbClr val="067D17"/>
                </a:solidFill>
                <a:effectLst/>
                <a:latin typeface="Arial Unicode MS"/>
                <a:ea typeface="JetBrains Mono"/>
              </a:rPr>
              <a:t>"1001"</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.list(</a:t>
            </a:r>
            <a:r>
              <a:rPr kumimoji="0" lang="ja-JP" altLang="ja-JP" sz="900" b="0" i="0" u="none" strike="noStrike" cap="none" normalizeH="0" baseline="0" dirty="0">
                <a:ln>
                  <a:noFill/>
                </a:ln>
                <a:solidFill>
                  <a:srgbClr val="000000"/>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.stream()</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.map(todo -&gt;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TodoResponse(todo.id(), todo.text(), todo.status()))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.collect(</a:t>
            </a:r>
            <a:r>
              <a:rPr kumimoji="0" lang="ja-JP" altLang="ja-JP" sz="900" b="0" i="0" u="none" strike="noStrike" cap="none" normalizeH="0" baseline="0" dirty="0">
                <a:ln>
                  <a:noFill/>
                </a:ln>
                <a:solidFill>
                  <a:srgbClr val="000000"/>
                </a:solidFill>
                <a:effectLst/>
                <a:latin typeface="Arial Unicode MS"/>
                <a:ea typeface="JetBrains Mono"/>
              </a:rPr>
              <a:t>Collectors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toList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static class </a:t>
            </a:r>
            <a:r>
              <a:rPr kumimoji="0" lang="ja-JP" altLang="ja-JP" sz="900" b="0" i="0" u="none" strike="noStrike" cap="none" normalizeH="0" baseline="0" dirty="0">
                <a:ln>
                  <a:noFill/>
                </a:ln>
                <a:solidFill>
                  <a:srgbClr val="000000"/>
                </a:solidFill>
                <a:effectLst/>
                <a:latin typeface="Arial Unicode MS"/>
                <a:ea typeface="JetBrains Mono"/>
              </a:rPr>
              <a:t>TodoResponse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Boolean </a:t>
            </a:r>
            <a:r>
              <a:rPr kumimoji="0" lang="ja-JP" altLang="ja-JP" sz="900" b="0" i="0"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80808"/>
                </a:solidFill>
                <a:effectLst/>
                <a:latin typeface="Arial Unicode MS"/>
                <a:ea typeface="JetBrains Mono"/>
              </a:rPr>
              <a:t>status)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id </a:t>
            </a:r>
            <a:r>
              <a:rPr kumimoji="0" lang="ja-JP" altLang="ja-JP" sz="900" b="0" i="0" u="none" strike="noStrike" cap="none" normalizeH="0" baseline="0" dirty="0">
                <a:ln>
                  <a:noFill/>
                </a:ln>
                <a:solidFill>
                  <a:srgbClr val="080808"/>
                </a:solidFill>
                <a:effectLst/>
                <a:latin typeface="Arial Unicode MS"/>
                <a:ea typeface="JetBrains Mono"/>
              </a:rPr>
              <a:t>= 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text </a:t>
            </a:r>
            <a:r>
              <a:rPr kumimoji="0" lang="ja-JP" altLang="ja-JP" sz="900" b="0" i="0" u="none" strike="noStrike" cap="none" normalizeH="0" baseline="0" dirty="0">
                <a:ln>
                  <a:noFill/>
                </a:ln>
                <a:solidFill>
                  <a:srgbClr val="080808"/>
                </a:solidFill>
                <a:effectLst/>
                <a:latin typeface="Arial Unicode MS"/>
                <a:ea typeface="JetBrains Mono"/>
              </a:rPr>
              <a:t>= text.value();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completed </a:t>
            </a:r>
            <a:r>
              <a:rPr kumimoji="0" lang="ja-JP" altLang="ja-JP" sz="900" b="0" i="0" u="none" strike="noStrike" cap="none" normalizeH="0" baseline="0" dirty="0">
                <a:ln>
                  <a:noFill/>
                </a:ln>
                <a:solidFill>
                  <a:srgbClr val="080808"/>
                </a:solidFill>
                <a:effectLst/>
                <a:latin typeface="Arial Unicode MS"/>
                <a:ea typeface="JetBrains Mono"/>
              </a:rPr>
              <a:t>= status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chemeClr val="bg1">
                    <a:lumMod val="65000"/>
                  </a:schemeClr>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6700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C405F07-D99B-4EB8-AE63-ECB579403F0E}"/>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TodosAction</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com.example.todo.api</a:t>
            </a:r>
            <a:r>
              <a:rPr kumimoji="1" lang="ja-JP" altLang="en-US" sz="2800" b="1" dirty="0">
                <a:latin typeface="Meiryo UI" panose="020B0604030504040204" pitchFamily="50" charset="-128"/>
                <a:ea typeface="Meiryo UI" panose="020B0604030504040204" pitchFamily="50" charset="-128"/>
              </a:rPr>
              <a:t>パッケージの作成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65</a:t>
            </a:fld>
            <a:endParaRPr kumimoji="1" lang="ja-JP" altLang="en-US"/>
          </a:p>
        </p:txBody>
      </p:sp>
      <p:sp>
        <p:nvSpPr>
          <p:cNvPr id="2" name="テキスト ボックス 1">
            <a:extLst>
              <a:ext uri="{FF2B5EF4-FFF2-40B4-BE49-F238E27FC236}">
                <a16:creationId xmlns:a16="http://schemas.microsoft.com/office/drawing/2014/main" id="{542EDD8F-476D-4712-BAA1-62115EE537A8}"/>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5" name="Rectangle 1">
            <a:extLst>
              <a:ext uri="{FF2B5EF4-FFF2-40B4-BE49-F238E27FC236}">
                <a16:creationId xmlns:a16="http://schemas.microsoft.com/office/drawing/2014/main" id="{A9D1D221-917A-4C4C-8D49-47E1B54A9523}"/>
              </a:ext>
            </a:extLst>
          </p:cNvPr>
          <p:cNvSpPr>
            <a:spLocks noChangeArrowheads="1"/>
          </p:cNvSpPr>
          <p:nvPr/>
        </p:nvSpPr>
        <p:spPr bwMode="auto">
          <a:xfrm>
            <a:off x="6471125" y="1168580"/>
            <a:ext cx="4469249" cy="521681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900" b="0" i="0" u="none" strike="noStrike" cap="none" normalizeH="0" baseline="0" dirty="0">
                <a:ln>
                  <a:noFill/>
                </a:ln>
                <a:solidFill>
                  <a:srgbClr val="0033B3"/>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@SystemRepositoryComponent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@Path</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67D17"/>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TodosAction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private final </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TodosAction</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todoService)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todoService </a:t>
            </a:r>
            <a:r>
              <a:rPr kumimoji="0" lang="ja-JP" altLang="ja-JP" sz="900" b="0" i="0" u="none" strike="noStrike" cap="none" normalizeH="0" baseline="0" dirty="0">
                <a:ln>
                  <a:noFill/>
                </a:ln>
                <a:solidFill>
                  <a:srgbClr val="080808"/>
                </a:solidFill>
                <a:effectLst/>
                <a:latin typeface="Arial Unicode MS"/>
                <a:ea typeface="JetBrains Mono"/>
              </a:rPr>
              <a:t>= todoService;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@GET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@Produces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MediaType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APPLICATION_JSON</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627A"/>
                </a:solidFill>
                <a:effectLst/>
                <a:latin typeface="Arial Unicode MS"/>
                <a:ea typeface="JetBrains Mono"/>
              </a:rPr>
              <a:t>get</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UserId userId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UserId(</a:t>
            </a:r>
            <a:r>
              <a:rPr kumimoji="0" lang="ja-JP" altLang="ja-JP" sz="900" b="0" i="0" u="none" strike="noStrike" cap="none" normalizeH="0" baseline="0" dirty="0">
                <a:ln>
                  <a:noFill/>
                </a:ln>
                <a:solidFill>
                  <a:srgbClr val="067D17"/>
                </a:solidFill>
                <a:effectLst/>
                <a:latin typeface="Arial Unicode MS"/>
                <a:ea typeface="JetBrains Mono"/>
              </a:rPr>
              <a:t>"1001"</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List</a:t>
            </a:r>
            <a:r>
              <a:rPr kumimoji="0" lang="ja-JP" altLang="ja-JP" sz="900" b="0" i="0" u="none" strike="noStrike" cap="none" normalizeH="0" baseline="0" dirty="0">
                <a:ln>
                  <a:noFill/>
                </a:ln>
                <a:solidFill>
                  <a:srgbClr val="080808"/>
                </a:solidFill>
                <a:effectLst/>
                <a:latin typeface="Arial Unicode MS"/>
                <a:ea typeface="JetBrains Mono"/>
              </a:rPr>
              <a:t>&lt;</a:t>
            </a:r>
            <a:r>
              <a:rPr kumimoji="0" lang="ja-JP" altLang="ja-JP" sz="900" b="0" i="0" u="none" strike="noStrike" cap="none" normalizeH="0" baseline="0" dirty="0">
                <a:ln>
                  <a:noFill/>
                </a:ln>
                <a:solidFill>
                  <a:srgbClr val="000000"/>
                </a:solidFill>
                <a:effectLst/>
                <a:latin typeface="Arial Unicode MS"/>
                <a:ea typeface="JetBrains Mono"/>
              </a:rPr>
              <a:t>Todo</a:t>
            </a:r>
            <a:r>
              <a:rPr kumimoji="0" lang="ja-JP" altLang="ja-JP" sz="900" b="0" i="0" u="none" strike="noStrike" cap="none" normalizeH="0" baseline="0" dirty="0">
                <a:ln>
                  <a:noFill/>
                </a:ln>
                <a:solidFill>
                  <a:srgbClr val="080808"/>
                </a:solidFill>
                <a:effectLst/>
                <a:latin typeface="Arial Unicode MS"/>
                <a:ea typeface="JetBrains Mono"/>
              </a:rPr>
              <a:t>&gt; </a:t>
            </a:r>
            <a:r>
              <a:rPr kumimoji="0" lang="ja-JP" altLang="ja-JP" sz="900" b="0" i="0" u="none" strike="noStrike" cap="none" normalizeH="0" baseline="0" dirty="0">
                <a:ln>
                  <a:noFill/>
                </a:ln>
                <a:solidFill>
                  <a:srgbClr val="000000"/>
                </a:solidFill>
                <a:effectLst/>
                <a:latin typeface="Arial Unicode MS"/>
                <a:ea typeface="JetBrains Mono"/>
              </a:rPr>
              <a:t>todos </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871094"/>
                </a:solidFill>
                <a:effectLst/>
                <a:latin typeface="Arial Unicode MS"/>
                <a:ea typeface="JetBrains Mono"/>
              </a:rPr>
              <a:t>todoService</a:t>
            </a:r>
            <a:r>
              <a:rPr kumimoji="0" lang="ja-JP" altLang="ja-JP" sz="900" b="0" i="0" u="none" strike="noStrike" cap="none" normalizeH="0" baseline="0" dirty="0">
                <a:ln>
                  <a:noFill/>
                </a:ln>
                <a:solidFill>
                  <a:srgbClr val="080808"/>
                </a:solidFill>
                <a:effectLst/>
                <a:latin typeface="Arial Unicode MS"/>
                <a:ea typeface="JetBrains Mono"/>
              </a:rPr>
              <a:t>.list(</a:t>
            </a:r>
            <a:r>
              <a:rPr kumimoji="0" lang="ja-JP" altLang="ja-JP" sz="900" b="0" i="0" u="none" strike="noStrike" cap="none" normalizeH="0" baseline="0" dirty="0">
                <a:ln>
                  <a:noFill/>
                </a:ln>
                <a:solidFill>
                  <a:srgbClr val="000000"/>
                </a:solidFill>
                <a:effectLst/>
                <a:latin typeface="Arial Unicode MS"/>
                <a:ea typeface="JetBrains Mono"/>
              </a:rPr>
              <a:t>userId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return </a:t>
            </a:r>
            <a:r>
              <a:rPr kumimoji="0" lang="ja-JP" altLang="ja-JP" sz="900" b="0" i="0" u="none" strike="noStrike" cap="none" normalizeH="0" baseline="0" dirty="0">
                <a:ln>
                  <a:noFill/>
                </a:ln>
                <a:solidFill>
                  <a:srgbClr val="000000"/>
                </a:solidFill>
                <a:effectLst/>
                <a:latin typeface="Arial Unicode MS"/>
                <a:ea typeface="JetBrains Mono"/>
              </a:rPr>
              <a:t>todos</a:t>
            </a:r>
            <a:r>
              <a:rPr kumimoji="0" lang="ja-JP" altLang="ja-JP" sz="900" b="0" i="0" u="none" strike="noStrike" cap="none" normalizeH="0" baseline="0" dirty="0">
                <a:ln>
                  <a:noFill/>
                </a:ln>
                <a:solidFill>
                  <a:srgbClr val="080808"/>
                </a:solidFill>
                <a:effectLst/>
                <a:latin typeface="Arial Unicode MS"/>
                <a:ea typeface="JetBrains Mono"/>
              </a:rPr>
              <a:t>.stream()</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.map(todo -&gt; </a:t>
            </a:r>
            <a:r>
              <a:rPr kumimoji="0" lang="ja-JP" altLang="ja-JP" sz="900" b="0" i="0" u="none" strike="noStrike" cap="none" normalizeH="0" baseline="0" dirty="0">
                <a:ln>
                  <a:noFill/>
                </a:ln>
                <a:solidFill>
                  <a:srgbClr val="0033B3"/>
                </a:solidFill>
                <a:effectLst/>
                <a:latin typeface="Arial Unicode MS"/>
                <a:ea typeface="JetBrains Mono"/>
              </a:rPr>
              <a:t>new </a:t>
            </a:r>
            <a:r>
              <a:rPr kumimoji="0" lang="ja-JP" altLang="ja-JP" sz="900" b="0" i="0" u="none" strike="noStrike" cap="none" normalizeH="0" baseline="0" dirty="0">
                <a:ln>
                  <a:noFill/>
                </a:ln>
                <a:solidFill>
                  <a:srgbClr val="080808"/>
                </a:solidFill>
                <a:effectLst/>
                <a:latin typeface="Arial Unicode MS"/>
                <a:ea typeface="JetBrains Mono"/>
              </a:rPr>
              <a:t>TodoResponse(todo.id(), todo.text(), todo.status()))</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.collect(</a:t>
            </a:r>
            <a:r>
              <a:rPr kumimoji="0" lang="ja-JP" altLang="ja-JP" sz="900" b="0" i="0" u="none" strike="noStrike" cap="none" normalizeH="0" baseline="0" dirty="0">
                <a:ln>
                  <a:noFill/>
                </a:ln>
                <a:solidFill>
                  <a:srgbClr val="000000"/>
                </a:solidFill>
                <a:effectLst/>
                <a:latin typeface="Arial Unicode MS"/>
                <a:ea typeface="JetBrains Mono"/>
              </a:rPr>
              <a:t>Collectors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080808"/>
                </a:solidFill>
                <a:effectLst/>
                <a:latin typeface="Arial Unicode MS"/>
                <a:ea typeface="JetBrains Mono"/>
              </a:rPr>
              <a:t>toList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static class </a:t>
            </a:r>
            <a:r>
              <a:rPr kumimoji="0" lang="ja-JP" altLang="ja-JP" sz="900" b="0" i="0" u="none" strike="noStrike" cap="none" normalizeH="0" baseline="0" dirty="0">
                <a:ln>
                  <a:noFill/>
                </a:ln>
                <a:solidFill>
                  <a:srgbClr val="000000"/>
                </a:solidFill>
                <a:effectLst/>
                <a:latin typeface="Arial Unicode MS"/>
                <a:ea typeface="JetBrains Mono"/>
              </a:rPr>
              <a:t>TodoResponse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Long </a:t>
            </a:r>
            <a:r>
              <a:rPr kumimoji="0" lang="ja-JP" altLang="ja-JP" sz="900" b="0" i="0" u="none" strike="noStrike" cap="none" normalizeH="0" baseline="0" dirty="0">
                <a:ln>
                  <a:noFill/>
                </a:ln>
                <a:solidFill>
                  <a:srgbClr val="871094"/>
                </a:solidFill>
                <a:effectLst/>
                <a:latin typeface="Arial Unicode MS"/>
                <a:ea typeface="JetBrains Mono"/>
              </a:rPr>
              <a:t>id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String </a:t>
            </a:r>
            <a:r>
              <a:rPr kumimoji="0" lang="ja-JP" altLang="ja-JP" sz="900" b="0" i="0" u="none" strike="noStrike" cap="none" normalizeH="0" baseline="0" dirty="0">
                <a:ln>
                  <a:noFill/>
                </a:ln>
                <a:solidFill>
                  <a:srgbClr val="871094"/>
                </a:solidFill>
                <a:effectLst/>
                <a:latin typeface="Arial Unicode MS"/>
                <a:ea typeface="JetBrains Mono"/>
              </a:rPr>
              <a:t>text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final </a:t>
            </a:r>
            <a:r>
              <a:rPr kumimoji="0" lang="ja-JP" altLang="ja-JP" sz="900" b="0" i="0" u="none" strike="noStrike" cap="none" normalizeH="0" baseline="0" dirty="0">
                <a:ln>
                  <a:noFill/>
                </a:ln>
                <a:solidFill>
                  <a:srgbClr val="000000"/>
                </a:solidFill>
                <a:effectLst/>
                <a:latin typeface="Arial Unicode MS"/>
                <a:ea typeface="JetBrains Mono"/>
              </a:rPr>
              <a:t>Boolean </a:t>
            </a:r>
            <a:r>
              <a:rPr kumimoji="0" lang="ja-JP" altLang="ja-JP" sz="900" b="0" i="0"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a:t>
            </a:r>
            <a:r>
              <a:rPr kumimoji="0" lang="ja-JP" altLang="ja-JP" sz="900" b="0" i="0" u="none" strike="noStrike" cap="none" normalizeH="0" baseline="0" dirty="0">
                <a:ln>
                  <a:noFill/>
                </a:ln>
                <a:solidFill>
                  <a:srgbClr val="00627A"/>
                </a:solidFill>
                <a:effectLst/>
                <a:latin typeface="Arial Unicode MS"/>
                <a:ea typeface="JetBrains Mono"/>
              </a:rPr>
              <a:t>TodoResponse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TodoId </a:t>
            </a:r>
            <a:r>
              <a:rPr kumimoji="0" lang="ja-JP" altLang="ja-JP" sz="900" b="0" i="0" u="none" strike="noStrike" cap="none" normalizeH="0" baseline="0" dirty="0">
                <a:ln>
                  <a:noFill/>
                </a:ln>
                <a:solidFill>
                  <a:srgbClr val="080808"/>
                </a:solidFill>
                <a:effectLst/>
                <a:latin typeface="Arial Unicode MS"/>
                <a:ea typeface="JetBrains Mono"/>
              </a:rPr>
              <a:t>id, </a:t>
            </a:r>
            <a:r>
              <a:rPr kumimoji="0" lang="ja-JP" altLang="ja-JP" sz="900" b="0" i="0" u="none" strike="noStrike" cap="none" normalizeH="0" baseline="0" dirty="0">
                <a:ln>
                  <a:noFill/>
                </a:ln>
                <a:solidFill>
                  <a:srgbClr val="000000"/>
                </a:solidFill>
                <a:effectLst/>
                <a:latin typeface="Arial Unicode MS"/>
                <a:ea typeface="JetBrains Mono"/>
              </a:rPr>
              <a:t>TodoText </a:t>
            </a:r>
            <a:r>
              <a:rPr kumimoji="0" lang="ja-JP" altLang="ja-JP" sz="900" b="0" i="0" u="none" strike="noStrike" cap="none" normalizeH="0" baseline="0" dirty="0">
                <a:ln>
                  <a:noFill/>
                </a:ln>
                <a:solidFill>
                  <a:srgbClr val="080808"/>
                </a:solidFill>
                <a:effectLst/>
                <a:latin typeface="Arial Unicode MS"/>
                <a:ea typeface="JetBrains Mono"/>
              </a:rPr>
              <a:t>text, </a:t>
            </a:r>
            <a:r>
              <a:rPr kumimoji="0" lang="ja-JP" altLang="ja-JP" sz="900" b="0" i="0" u="none" strike="noStrike" cap="none" normalizeH="0" baseline="0" dirty="0">
                <a:ln>
                  <a:noFill/>
                </a:ln>
                <a:solidFill>
                  <a:srgbClr val="000000"/>
                </a:solidFill>
                <a:effectLst/>
                <a:latin typeface="Arial Unicode MS"/>
                <a:ea typeface="JetBrains Mono"/>
              </a:rPr>
              <a:t>TodoStatus </a:t>
            </a:r>
            <a:r>
              <a:rPr kumimoji="0" lang="ja-JP" altLang="ja-JP" sz="900" b="0" i="0" u="none" strike="noStrike" cap="none" normalizeH="0" baseline="0" dirty="0">
                <a:ln>
                  <a:noFill/>
                </a:ln>
                <a:solidFill>
                  <a:srgbClr val="080808"/>
                </a:solidFill>
                <a:effectLst/>
                <a:latin typeface="Arial Unicode MS"/>
                <a:ea typeface="JetBrains Mono"/>
              </a:rPr>
              <a:t>status)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id </a:t>
            </a:r>
            <a:r>
              <a:rPr kumimoji="0" lang="ja-JP" altLang="ja-JP" sz="900" b="0" i="0" u="none" strike="noStrike" cap="none" normalizeH="0" baseline="0" dirty="0">
                <a:ln>
                  <a:noFill/>
                </a:ln>
                <a:solidFill>
                  <a:srgbClr val="080808"/>
                </a:solidFill>
                <a:effectLst/>
                <a:latin typeface="Arial Unicode MS"/>
                <a:ea typeface="JetBrains Mono"/>
              </a:rPr>
              <a:t>= id.value();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text </a:t>
            </a:r>
            <a:r>
              <a:rPr kumimoji="0" lang="ja-JP" altLang="ja-JP" sz="900" b="0" i="0" u="none" strike="noStrike" cap="none" normalizeH="0" baseline="0" dirty="0">
                <a:ln>
                  <a:noFill/>
                </a:ln>
                <a:solidFill>
                  <a:srgbClr val="080808"/>
                </a:solidFill>
                <a:effectLst/>
                <a:latin typeface="Arial Unicode MS"/>
                <a:ea typeface="JetBrains Mono"/>
              </a:rPr>
              <a:t>= text.value();</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this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871094"/>
                </a:solidFill>
                <a:effectLst/>
                <a:latin typeface="Arial Unicode MS"/>
                <a:ea typeface="JetBrains Mono"/>
              </a:rPr>
              <a:t>completed </a:t>
            </a:r>
            <a:r>
              <a:rPr kumimoji="0" lang="ja-JP" altLang="ja-JP" sz="900" b="0" i="0" u="none" strike="noStrike" cap="none" normalizeH="0" baseline="0" dirty="0">
                <a:ln>
                  <a:noFill/>
                </a:ln>
                <a:solidFill>
                  <a:srgbClr val="080808"/>
                </a:solidFill>
                <a:effectLst/>
                <a:latin typeface="Arial Unicode MS"/>
                <a:ea typeface="JetBrains Mono"/>
              </a:rPr>
              <a:t>= status == </a:t>
            </a:r>
            <a:r>
              <a:rPr kumimoji="0" lang="ja-JP" altLang="ja-JP" sz="900" b="0" i="0" u="none" strike="noStrike" cap="none" normalizeH="0" baseline="0" dirty="0">
                <a:ln>
                  <a:noFill/>
                </a:ln>
                <a:solidFill>
                  <a:srgbClr val="000000"/>
                </a:solidFill>
                <a:effectLst/>
                <a:latin typeface="Arial Unicode MS"/>
                <a:ea typeface="JetBrains Mono"/>
              </a:rPr>
              <a:t>TodoStatus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COMPLETED</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effectLst/>
                <a:latin typeface="Arial Unicode MS"/>
                <a:ea typeface="JetBrains Mono"/>
              </a:rPr>
              <a:t>}</a:t>
            </a:r>
            <a:endParaRPr kumimoji="0" lang="ja-JP" altLang="ja-JP"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5750653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622570" y="900000"/>
            <a:ext cx="10846341" cy="4796492"/>
          </a:xfrm>
          <a:prstGeom prst="rect">
            <a:avLst/>
          </a:prstGeom>
          <a:noFill/>
          <a:ln>
            <a:noFill/>
          </a:ln>
          <a:effectLst/>
        </p:spPr>
        <p:txBody>
          <a:bodyPr wrap="square" tIns="360000" bIns="360000" rtlCol="0" anchor="ctr">
            <a:noAutofit/>
          </a:bodyPr>
          <a:lstStyle/>
          <a:p>
            <a:r>
              <a:rPr lang="en-US" altLang="ja-JP" sz="4400" b="1" dirty="0">
                <a:solidFill>
                  <a:schemeClr val="bg1"/>
                </a:solidFill>
                <a:latin typeface="Meiryo UI" panose="020B0604030504040204" pitchFamily="50" charset="-128"/>
                <a:ea typeface="Meiryo UI" panose="020B0604030504040204" pitchFamily="50" charset="-128"/>
              </a:rPr>
              <a:t>10</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endParaRPr lang="en-US" altLang="ja-JP" sz="4400" b="1" dirty="0">
              <a:solidFill>
                <a:schemeClr val="bg1"/>
              </a:solidFill>
              <a:latin typeface="Meiryo UI" panose="020B0604030504040204" pitchFamily="50" charset="-128"/>
              <a:ea typeface="Meiryo UI" panose="020B0604030504040204" pitchFamily="50" charset="-128"/>
            </a:endParaRPr>
          </a:p>
          <a:p>
            <a:r>
              <a:rPr lang="ja-JP" altLang="en-US" sz="4400" b="1" dirty="0">
                <a:solidFill>
                  <a:schemeClr val="bg1"/>
                </a:solidFill>
                <a:latin typeface="Meiryo UI" panose="020B0604030504040204" pitchFamily="50" charset="-128"/>
                <a:ea typeface="Meiryo UI" panose="020B0604030504040204" pitchFamily="50" charset="-128"/>
              </a:rPr>
              <a:t>休憩中は質問</a:t>
            </a:r>
            <a:r>
              <a:rPr lang="en-US" altLang="ja-JP" sz="4400" b="1" dirty="0">
                <a:solidFill>
                  <a:schemeClr val="bg1"/>
                </a:solidFill>
                <a:latin typeface="Meiryo UI" panose="020B0604030504040204" pitchFamily="50" charset="-128"/>
                <a:ea typeface="Meiryo UI" panose="020B0604030504040204" pitchFamily="50" charset="-128"/>
              </a:rPr>
              <a:t>OK</a:t>
            </a:r>
            <a:r>
              <a:rPr lang="ja-JP" altLang="en-US" sz="4400" b="1" dirty="0">
                <a:solidFill>
                  <a:schemeClr val="bg1"/>
                </a:solidFill>
                <a:latin typeface="Meiryo UI" panose="020B0604030504040204" pitchFamily="50" charset="-128"/>
                <a:ea typeface="Meiryo UI" panose="020B0604030504040204" pitchFamily="50" charset="-128"/>
              </a:rPr>
              <a:t>です！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Tree>
    <p:extLst>
      <p:ext uri="{BB962C8B-B14F-4D97-AF65-F5344CB8AC3E}">
        <p14:creationId xmlns:p14="http://schemas.microsoft.com/office/powerpoint/2010/main" val="4151515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では各実行制御基盤のアプリをテストするためのテスティングフレームワークを提供しています。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Junit</a:t>
            </a:r>
            <a:r>
              <a:rPr kumimoji="1" lang="ja-JP" altLang="en-US" sz="2000" dirty="0">
                <a:latin typeface="Meiryo UI" panose="020B0604030504040204" pitchFamily="50" charset="-128"/>
                <a:ea typeface="Meiryo UI" panose="020B0604030504040204" pitchFamily="50" charset="-128"/>
              </a:rPr>
              <a:t>を使ってテストコードを書くと、アプリ（ハンドラ含む）を起動し、リクエスト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レスポンスを行い、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処理結果のアサートを行えます。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Nablarch</a:t>
            </a:r>
            <a:r>
              <a:rPr kumimoji="1" lang="ja-JP" altLang="en-US" sz="2800" b="1" dirty="0">
                <a:latin typeface="Meiryo UI" panose="020B0604030504040204" pitchFamily="50" charset="-128"/>
                <a:ea typeface="Meiryo UI" panose="020B0604030504040204" pitchFamily="50" charset="-128"/>
              </a:rPr>
              <a:t>テスティングフレームワーク</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dirty="0"/>
          </a:p>
        </p:txBody>
      </p:sp>
      <p:pic>
        <p:nvPicPr>
          <p:cNvPr id="7" name="Picture 4" descr="サーバーのアイコン素材">
            <a:extLst>
              <a:ext uri="{FF2B5EF4-FFF2-40B4-BE49-F238E27FC236}">
                <a16:creationId xmlns:a16="http://schemas.microsoft.com/office/drawing/2014/main" id="{52A54D3D-4B97-4CBC-B4F2-A910CABE8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136" y="4992512"/>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E11DE96-C82D-444F-AEF7-FB4674EA00B2}"/>
              </a:ext>
            </a:extLst>
          </p:cNvPr>
          <p:cNvSpPr txBox="1"/>
          <p:nvPr/>
        </p:nvSpPr>
        <p:spPr>
          <a:xfrm>
            <a:off x="8201617" y="6147720"/>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アプリケーション</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F4A1E71D-CB06-45F8-A06A-9BB5BED8B0D4}"/>
              </a:ext>
            </a:extLst>
          </p:cNvPr>
          <p:cNvSpPr txBox="1"/>
          <p:nvPr/>
        </p:nvSpPr>
        <p:spPr>
          <a:xfrm>
            <a:off x="5911228" y="3691109"/>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err="1">
                <a:highlight>
                  <a:srgbClr val="FFFF00"/>
                </a:highlight>
                <a:latin typeface="Meiryo UI" panose="020B0604030504040204" pitchFamily="50" charset="-128"/>
                <a:ea typeface="Meiryo UI" panose="020B0604030504040204" pitchFamily="50" charset="-128"/>
              </a:rPr>
              <a:t>Nablarch</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0" name="Picture 8" descr="資料（証明書）のフラットアイコン素材">
            <a:extLst>
              <a:ext uri="{FF2B5EF4-FFF2-40B4-BE49-F238E27FC236}">
                <a16:creationId xmlns:a16="http://schemas.microsoft.com/office/drawing/2014/main" id="{4607BBCC-2B26-4010-86F6-C354EC6B9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015" y="258030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矢印コネクタ 10">
            <a:extLst>
              <a:ext uri="{FF2B5EF4-FFF2-40B4-BE49-F238E27FC236}">
                <a16:creationId xmlns:a16="http://schemas.microsoft.com/office/drawing/2014/main" id="{2CBBEF4A-48E1-4A9A-A01A-CED2D685E121}"/>
              </a:ext>
            </a:extLst>
          </p:cNvPr>
          <p:cNvCxnSpPr>
            <a:cxnSpLocks/>
          </p:cNvCxnSpPr>
          <p:nvPr/>
        </p:nvCxnSpPr>
        <p:spPr>
          <a:xfrm>
            <a:off x="6552399" y="5547840"/>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C076C50-EAB1-4D7C-BE3A-29777F929EF9}"/>
              </a:ext>
            </a:extLst>
          </p:cNvPr>
          <p:cNvSpPr txBox="1"/>
          <p:nvPr/>
        </p:nvSpPr>
        <p:spPr>
          <a:xfrm>
            <a:off x="4820317" y="5953451"/>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テストコード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13" name="Picture 8" descr="資料（証明書）のフラットアイコン素材">
            <a:extLst>
              <a:ext uri="{FF2B5EF4-FFF2-40B4-BE49-F238E27FC236}">
                <a16:creationId xmlns:a16="http://schemas.microsoft.com/office/drawing/2014/main" id="{2573D7E1-DC38-4DC6-B75D-B0146E267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33" y="4834731"/>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13">
            <a:extLst>
              <a:ext uri="{FF2B5EF4-FFF2-40B4-BE49-F238E27FC236}">
                <a16:creationId xmlns:a16="http://schemas.microsoft.com/office/drawing/2014/main" id="{7BF3D3C7-13F0-4382-9694-9C06EF5AF605}"/>
              </a:ext>
            </a:extLst>
          </p:cNvPr>
          <p:cNvCxnSpPr>
            <a:cxnSpLocks/>
            <a:stCxn id="10" idx="1"/>
          </p:cNvCxnSpPr>
          <p:nvPr/>
        </p:nvCxnSpPr>
        <p:spPr>
          <a:xfrm rot="10800000" flipV="1">
            <a:off x="5706899" y="3130669"/>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DF69D272-648B-4418-BE1D-7EA22F77213F}"/>
              </a:ext>
            </a:extLst>
          </p:cNvPr>
          <p:cNvSpPr txBox="1"/>
          <p:nvPr/>
        </p:nvSpPr>
        <p:spPr>
          <a:xfrm>
            <a:off x="4910080" y="3513850"/>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実行</a:t>
            </a:r>
            <a:endParaRPr kumimoji="1" lang="en-US" altLang="ja-JP"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F922C31-C28A-444B-8649-664D1156C2B0}"/>
              </a:ext>
            </a:extLst>
          </p:cNvPr>
          <p:cNvSpPr txBox="1"/>
          <p:nvPr/>
        </p:nvSpPr>
        <p:spPr>
          <a:xfrm>
            <a:off x="9144392" y="350433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13">
            <a:extLst>
              <a:ext uri="{FF2B5EF4-FFF2-40B4-BE49-F238E27FC236}">
                <a16:creationId xmlns:a16="http://schemas.microsoft.com/office/drawing/2014/main" id="{173D962B-B70E-4A4C-A0C9-8F728E7A9C4A}"/>
              </a:ext>
            </a:extLst>
          </p:cNvPr>
          <p:cNvCxnSpPr>
            <a:cxnSpLocks/>
            <a:stCxn id="10" idx="3"/>
          </p:cNvCxnSpPr>
          <p:nvPr/>
        </p:nvCxnSpPr>
        <p:spPr>
          <a:xfrm>
            <a:off x="7865265" y="3130669"/>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8565C53B-7A2C-4A9A-95AC-03A2EC604DEA}"/>
              </a:ext>
            </a:extLst>
          </p:cNvPr>
          <p:cNvSpPr txBox="1"/>
          <p:nvPr/>
        </p:nvSpPr>
        <p:spPr>
          <a:xfrm>
            <a:off x="6118483" y="5077562"/>
            <a:ext cx="2526653"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リクエスト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レスポンス</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239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テスティングフレームワーク</a:t>
            </a:r>
            <a:r>
              <a:rPr kumimoji="1" lang="ja-JP" altLang="en-US" sz="2000" dirty="0">
                <a:latin typeface="Meiryo UI" panose="020B0604030504040204" pitchFamily="50" charset="-128"/>
                <a:ea typeface="Meiryo UI" panose="020B0604030504040204" pitchFamily="50" charset="-128"/>
              </a:rPr>
              <a:t>を使用してテストを作成します。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テストクラスの作成</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レスポンスボディの検証</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による型の検証</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一覧表示のテスト</a:t>
            </a: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1943592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dirty="0"/>
          </a:p>
        </p:txBody>
      </p:sp>
      <p:sp>
        <p:nvSpPr>
          <p:cNvPr id="8" name="Rectangle 3">
            <a:extLst>
              <a:ext uri="{FF2B5EF4-FFF2-40B4-BE49-F238E27FC236}">
                <a16:creationId xmlns:a16="http://schemas.microsoft.com/office/drawing/2014/main" id="{5D2D09BD-22AC-4AEB-B8DE-58A8BFC55E3A}"/>
              </a:ext>
            </a:extLst>
          </p:cNvPr>
          <p:cNvSpPr>
            <a:spLocks noChangeArrowheads="1"/>
          </p:cNvSpPr>
          <p:nvPr/>
        </p:nvSpPr>
        <p:spPr bwMode="auto">
          <a:xfrm>
            <a:off x="6752617" y="1899293"/>
            <a:ext cx="4533089"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nablarch.fw.web.HttpResponse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nablarch.fw.web.RestMockHttpRequest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nablarch.test.core.http.SimpleRestTestSupport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a:t>
            </a:r>
            <a:r>
              <a:rPr kumimoji="0" lang="ja-JP" altLang="ja-JP" sz="900" b="0" i="0" u="none" strike="noStrike" cap="none" normalizeH="0" baseline="0" dirty="0">
                <a:ln>
                  <a:noFill/>
                </a:ln>
                <a:solidFill>
                  <a:srgbClr val="9E880D"/>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RestApiTest </a:t>
            </a:r>
            <a:r>
              <a:rPr kumimoji="0" lang="ja-JP" altLang="ja-JP" sz="900" b="0" i="0" u="none" strike="noStrike" cap="none" normalizeH="0" baseline="0" dirty="0">
                <a:ln>
                  <a:noFill/>
                </a:ln>
                <a:solidFill>
                  <a:srgbClr val="0033B3"/>
                </a:solidFill>
                <a:effectLst/>
                <a:latin typeface="Arial Unicode MS"/>
                <a:ea typeface="JetBrains Mono"/>
              </a:rPr>
              <a:t>extends </a:t>
            </a:r>
            <a:r>
              <a:rPr kumimoji="0" lang="ja-JP" altLang="ja-JP" sz="900" b="0" i="0" u="none" strike="noStrike" cap="none" normalizeH="0" baseline="0" dirty="0">
                <a:ln>
                  <a:noFill/>
                </a:ln>
                <a:solidFill>
                  <a:srgbClr val="000000"/>
                </a:solidFill>
                <a:effectLst/>
                <a:latin typeface="Arial Unicode MS"/>
                <a:ea typeface="JetBrains Mono"/>
              </a:rPr>
              <a:t>SimpleRestTestSupport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RestMockHttpRequest request </a:t>
            </a:r>
            <a:r>
              <a:rPr kumimoji="0" lang="ja-JP" altLang="ja-JP" sz="900" b="0" i="0" u="none" strike="noStrike" cap="none" normalizeH="0" baseline="0" dirty="0">
                <a:ln>
                  <a:noFill/>
                </a:ln>
                <a:solidFill>
                  <a:srgbClr val="080808"/>
                </a:solidFill>
                <a:effectLst/>
                <a:latin typeface="Arial Unicode MS"/>
                <a:ea typeface="JetBrains Mono"/>
              </a:rPr>
              <a:t>= get(</a:t>
            </a:r>
            <a:r>
              <a:rPr kumimoji="0" lang="ja-JP" altLang="ja-JP" sz="900" b="0" i="0" u="none" strike="noStrike" cap="none" normalizeH="0" baseline="0" dirty="0">
                <a:ln>
                  <a:noFill/>
                </a:ln>
                <a:solidFill>
                  <a:srgbClr val="067D17"/>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 response </a:t>
            </a:r>
            <a:r>
              <a:rPr kumimoji="0" lang="ja-JP" altLang="ja-JP" sz="900" b="0" i="0" u="none" strike="noStrike" cap="none" normalizeH="0" baseline="0" dirty="0">
                <a:ln>
                  <a:noFill/>
                </a:ln>
                <a:solidFill>
                  <a:srgbClr val="080808"/>
                </a:solidFill>
                <a:effectLst/>
                <a:latin typeface="Arial Unicode MS"/>
                <a:ea typeface="JetBrains Mono"/>
              </a:rPr>
              <a:t>= sendRequest(</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assertStatusCode(</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4010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のバックエンドとなる</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REST API</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7FA9A93-B6F0-4EC2-90FA-9E4D316D6BBC}"/>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F27833-AE19-4F7D-9561-C5E84969D8BF}"/>
              </a:ext>
            </a:extLst>
          </p:cNvPr>
          <p:cNvSpPr txBox="1"/>
          <p:nvPr/>
        </p:nvSpPr>
        <p:spPr>
          <a:xfrm>
            <a:off x="11040894" y="167318"/>
            <a:ext cx="984114"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Work</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/test/java</a:t>
            </a:r>
            <a:r>
              <a:rPr kumimoji="1" lang="ja-JP" altLang="en-US" sz="2000" dirty="0">
                <a:latin typeface="Meiryo UI" panose="020B0604030504040204" pitchFamily="50" charset="-128"/>
                <a:ea typeface="Meiryo UI" panose="020B0604030504040204" pitchFamily="50" charset="-128"/>
              </a:rPr>
              <a:t>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com.example.todo</a:t>
            </a:r>
            <a:r>
              <a:rPr kumimoji="1" lang="ja-JP" altLang="en-US" sz="2000" dirty="0">
                <a:highlight>
                  <a:srgbClr val="FFFF00"/>
                </a:highlight>
                <a:latin typeface="Meiryo UI" panose="020B0604030504040204" pitchFamily="50" charset="-128"/>
                <a:ea typeface="Meiryo UI" panose="020B0604030504040204" pitchFamily="50" charset="-128"/>
              </a:rPr>
              <a:t>パッケージ</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RestApiTest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SimpleRestTestSupport</a:t>
            </a:r>
            <a:r>
              <a:rPr kumimoji="1" lang="ja-JP" altLang="en-US" sz="2000" dirty="0">
                <a:highlight>
                  <a:srgbClr val="FFFF00"/>
                </a:highlight>
                <a:latin typeface="Meiryo UI" panose="020B0604030504040204" pitchFamily="50" charset="-128"/>
                <a:ea typeface="Meiryo UI" panose="020B0604030504040204" pitchFamily="50" charset="-128"/>
              </a:rPr>
              <a:t>クラス</a:t>
            </a:r>
            <a:r>
              <a:rPr kumimoji="1" lang="ja-JP" altLang="en-US" sz="2000" dirty="0">
                <a:latin typeface="Meiryo UI" panose="020B0604030504040204" pitchFamily="50" charset="-128"/>
                <a:ea typeface="Meiryo UI" panose="020B0604030504040204" pitchFamily="50" charset="-128"/>
              </a:rPr>
              <a:t>を継承します。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最初のテストとして</a:t>
            </a: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が想定しているパスと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HTTP</a:t>
            </a:r>
            <a:r>
              <a:rPr kumimoji="1" lang="ja-JP" altLang="en-US" sz="2000" dirty="0">
                <a:latin typeface="Meiryo UI" panose="020B0604030504040204" pitchFamily="50" charset="-128"/>
                <a:ea typeface="Meiryo UI" panose="020B0604030504040204" pitchFamily="50" charset="-128"/>
              </a:rPr>
              <a:t>メソッドで呼び出せるかをテストします。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を起動してテストします。</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起動は</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ディレクトリで作業します。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up –d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 docker-compose -f docker/docker-</a:t>
            </a:r>
            <a:r>
              <a:rPr kumimoji="1" lang="en-US" altLang="ja-JP" sz="2000" dirty="0" err="1">
                <a:latin typeface="Meiryo UI" panose="020B0604030504040204" pitchFamily="50" charset="-128"/>
                <a:ea typeface="Meiryo UI" panose="020B0604030504040204" pitchFamily="50" charset="-128"/>
              </a:rPr>
              <a:t>compose.dev.yml</a:t>
            </a:r>
            <a:r>
              <a:rPr kumimoji="1" lang="en-US" altLang="ja-JP" sz="2000" dirty="0">
                <a:latin typeface="Meiryo UI" panose="020B0604030504040204" pitchFamily="50" charset="-128"/>
                <a:ea typeface="Meiryo UI" panose="020B0604030504040204" pitchFamily="50" charset="-128"/>
              </a:rPr>
              <a:t> </a:t>
            </a:r>
            <a:r>
              <a:rPr kumimoji="1" lang="en-US" altLang="ja-JP" sz="2000" dirty="0" err="1">
                <a:latin typeface="Meiryo UI" panose="020B0604030504040204" pitchFamily="50" charset="-128"/>
                <a:ea typeface="Meiryo UI" panose="020B0604030504040204" pitchFamily="50" charset="-128"/>
              </a:rPr>
              <a:t>ps</a:t>
            </a:r>
            <a:r>
              <a:rPr kumimoji="1" lang="en-US" altLang="ja-JP" sz="2000" dirty="0">
                <a:latin typeface="Meiryo UI" panose="020B0604030504040204" pitchFamily="50" charset="-128"/>
                <a:ea typeface="Meiryo UI" panose="020B0604030504040204" pitchFamily="50" charset="-128"/>
              </a:rPr>
              <a:t>			</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DB</a:t>
            </a:r>
            <a:r>
              <a:rPr kumimoji="1" lang="ja-JP" altLang="en-US" sz="2000" dirty="0">
                <a:latin typeface="Meiryo UI" panose="020B0604030504040204" pitchFamily="50" charset="-128"/>
                <a:ea typeface="Meiryo UI" panose="020B0604030504040204" pitchFamily="50" charset="-128"/>
              </a:rPr>
              <a:t>起動の確認</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IntelliJ IDEA</a:t>
            </a:r>
            <a:r>
              <a:rPr kumimoji="1" lang="ja-JP" altLang="en-US" sz="2000" dirty="0">
                <a:latin typeface="Meiryo UI" panose="020B0604030504040204" pitchFamily="50" charset="-128"/>
                <a:ea typeface="Meiryo UI" panose="020B0604030504040204" pitchFamily="50" charset="-128"/>
              </a:rPr>
              <a:t>でテストします。</a:t>
            </a:r>
            <a:r>
              <a:rPr kumimoji="1" lang="en-US" altLang="ja-JP" sz="2000" dirty="0">
                <a:latin typeface="Meiryo UI" panose="020B0604030504040204" pitchFamily="50" charset="-128"/>
                <a:ea typeface="Meiryo UI" panose="020B0604030504040204" pitchFamily="50" charset="-128"/>
              </a:rPr>
              <a:t>Windows</a:t>
            </a:r>
            <a:r>
              <a:rPr kumimoji="1" lang="ja-JP" altLang="en-US" sz="2000" dirty="0">
                <a:latin typeface="Meiryo UI" panose="020B0604030504040204" pitchFamily="50" charset="-128"/>
                <a:ea typeface="Meiryo UI" panose="020B0604030504040204" pitchFamily="50" charset="-128"/>
              </a:rPr>
              <a:t>であれば</a:t>
            </a:r>
            <a:r>
              <a:rPr kumimoji="1" lang="en-US" altLang="ja-JP" sz="2000" dirty="0">
                <a:latin typeface="Meiryo UI" panose="020B0604030504040204" pitchFamily="50" charset="-128"/>
                <a:ea typeface="Meiryo UI" panose="020B0604030504040204" pitchFamily="50" charset="-128"/>
              </a:rPr>
              <a:t>F9</a:t>
            </a:r>
            <a:r>
              <a:rPr kumimoji="1" lang="ja-JP" altLang="en-US" sz="2000" dirty="0">
                <a:latin typeface="Meiryo UI" panose="020B0604030504040204" pitchFamily="50" charset="-128"/>
                <a:ea typeface="Meiryo UI" panose="020B0604030504040204" pitchFamily="50" charset="-128"/>
              </a:rPr>
              <a:t>でテスト実行します。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377466"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テストクラスの作成</a:t>
            </a:r>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dirty="0"/>
          </a:p>
        </p:txBody>
      </p:sp>
      <p:sp>
        <p:nvSpPr>
          <p:cNvPr id="8" name="Rectangle 3">
            <a:extLst>
              <a:ext uri="{FF2B5EF4-FFF2-40B4-BE49-F238E27FC236}">
                <a16:creationId xmlns:a16="http://schemas.microsoft.com/office/drawing/2014/main" id="{5D2D09BD-22AC-4AEB-B8DE-58A8BFC55E3A}"/>
              </a:ext>
            </a:extLst>
          </p:cNvPr>
          <p:cNvSpPr>
            <a:spLocks noChangeArrowheads="1"/>
          </p:cNvSpPr>
          <p:nvPr/>
        </p:nvSpPr>
        <p:spPr bwMode="auto">
          <a:xfrm>
            <a:off x="6752617" y="1899293"/>
            <a:ext cx="4533089" cy="258532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900" b="0" i="0" u="none" strike="noStrike" cap="none" normalizeH="0" baseline="0" dirty="0">
                <a:ln>
                  <a:noFill/>
                </a:ln>
                <a:solidFill>
                  <a:srgbClr val="0033B3"/>
                </a:solidFill>
                <a:effectLst/>
                <a:latin typeface="Arial Unicode MS"/>
                <a:ea typeface="JetBrains Mono"/>
              </a:rPr>
              <a:t>package </a:t>
            </a:r>
            <a:r>
              <a:rPr kumimoji="0" lang="ja-JP" altLang="ja-JP" sz="900" b="0" i="0" u="none" strike="noStrike" cap="none" normalizeH="0" baseline="0" dirty="0">
                <a:ln>
                  <a:noFill/>
                </a:ln>
                <a:solidFill>
                  <a:srgbClr val="000000"/>
                </a:solidFill>
                <a:effectLst/>
                <a:latin typeface="Arial Unicode MS"/>
                <a:ea typeface="JetBrains Mono"/>
              </a:rPr>
              <a:t>com.example.todo</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nablarch.fw.web.HttpResponse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nablarch.fw.web.RestMockHttpRequest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nablarch.test.core.http.SimpleRestTestSupport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import </a:t>
            </a:r>
            <a:r>
              <a:rPr kumimoji="0" lang="ja-JP" altLang="ja-JP" sz="900" b="0" i="0" u="none" strike="noStrike" cap="none" normalizeH="0" baseline="0" dirty="0">
                <a:ln>
                  <a:noFill/>
                </a:ln>
                <a:solidFill>
                  <a:srgbClr val="000000"/>
                </a:solidFill>
                <a:effectLst/>
                <a:latin typeface="Arial Unicode MS"/>
                <a:ea typeface="JetBrains Mono"/>
              </a:rPr>
              <a:t>org.junit.</a:t>
            </a:r>
            <a:r>
              <a:rPr kumimoji="0" lang="ja-JP" altLang="ja-JP" sz="900" b="0" i="0" u="none" strike="noStrike" cap="none" normalizeH="0" baseline="0" dirty="0">
                <a:ln>
                  <a:noFill/>
                </a:ln>
                <a:solidFill>
                  <a:srgbClr val="9E880D"/>
                </a:solidFill>
                <a:effectLst/>
                <a:latin typeface="Arial Unicode MS"/>
                <a:ea typeface="JetBrains Mono"/>
              </a:rPr>
              <a:t>Test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033B3"/>
                </a:solidFill>
                <a:effectLst/>
                <a:latin typeface="Arial Unicode MS"/>
                <a:ea typeface="JetBrains Mono"/>
              </a:rPr>
              <a:t>public class </a:t>
            </a:r>
            <a:r>
              <a:rPr kumimoji="0" lang="ja-JP" altLang="ja-JP" sz="900" b="0" i="0" u="none" strike="noStrike" cap="none" normalizeH="0" baseline="0" dirty="0">
                <a:ln>
                  <a:noFill/>
                </a:ln>
                <a:solidFill>
                  <a:srgbClr val="000000"/>
                </a:solidFill>
                <a:effectLst/>
                <a:latin typeface="Arial Unicode MS"/>
                <a:ea typeface="JetBrains Mono"/>
              </a:rPr>
              <a:t>RestApiTest </a:t>
            </a:r>
            <a:r>
              <a:rPr kumimoji="0" lang="ja-JP" altLang="ja-JP" sz="900" b="0" i="0" u="none" strike="noStrike" cap="none" normalizeH="0" baseline="0" dirty="0">
                <a:ln>
                  <a:noFill/>
                </a:ln>
                <a:solidFill>
                  <a:srgbClr val="0033B3"/>
                </a:solidFill>
                <a:effectLst/>
                <a:latin typeface="Arial Unicode MS"/>
                <a:ea typeface="JetBrains Mono"/>
              </a:rPr>
              <a:t>extends </a:t>
            </a:r>
            <a:r>
              <a:rPr kumimoji="0" lang="ja-JP" altLang="ja-JP" sz="900" b="0" i="0" u="none" strike="noStrike" cap="none" normalizeH="0" baseline="0" dirty="0">
                <a:ln>
                  <a:noFill/>
                </a:ln>
                <a:solidFill>
                  <a:srgbClr val="000000"/>
                </a:solidFill>
                <a:effectLst/>
                <a:latin typeface="Arial Unicode MS"/>
                <a:ea typeface="JetBrains Mono"/>
              </a:rPr>
              <a:t>SimpleRestTestSupport </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9E880D"/>
                </a:solidFill>
                <a:effectLst/>
                <a:latin typeface="Arial Unicode MS"/>
                <a:ea typeface="JetBrains Mono"/>
              </a:rPr>
              <a:t>@Test</a:t>
            </a:r>
            <a:br>
              <a:rPr kumimoji="0" lang="ja-JP" altLang="ja-JP" sz="900" b="0" i="0" u="none" strike="noStrike" cap="none" normalizeH="0" baseline="0" dirty="0">
                <a:ln>
                  <a:noFill/>
                </a:ln>
                <a:solidFill>
                  <a:srgbClr val="9E880D"/>
                </a:solidFill>
                <a:effectLst/>
                <a:latin typeface="Arial Unicode MS"/>
                <a:ea typeface="JetBrains Mono"/>
              </a:rPr>
            </a:br>
            <a:r>
              <a:rPr kumimoji="0" lang="ja-JP" altLang="ja-JP" sz="900" b="0" i="0" u="none" strike="noStrike" cap="none" normalizeH="0" baseline="0" dirty="0">
                <a:ln>
                  <a:noFill/>
                </a:ln>
                <a:solidFill>
                  <a:srgbClr val="9E880D"/>
                </a:solidFill>
                <a:effectLst/>
                <a:latin typeface="Arial Unicode MS"/>
                <a:ea typeface="JetBrains Mono"/>
              </a:rPr>
              <a:t>    </a:t>
            </a:r>
            <a:r>
              <a:rPr kumimoji="0" lang="ja-JP" altLang="ja-JP" sz="900" b="0" i="0" u="none" strike="noStrike" cap="none" normalizeH="0" baseline="0" dirty="0">
                <a:ln>
                  <a:noFill/>
                </a:ln>
                <a:solidFill>
                  <a:srgbClr val="0033B3"/>
                </a:solidFill>
                <a:effectLst/>
                <a:latin typeface="Arial Unicode MS"/>
                <a:ea typeface="JetBrains Mono"/>
              </a:rPr>
              <a:t>public void </a:t>
            </a:r>
            <a:r>
              <a:rPr kumimoji="0" lang="ja-JP" altLang="ja-JP" sz="900" b="0" i="0" u="none" strike="noStrike" cap="none" normalizeH="0" baseline="0" dirty="0">
                <a:ln>
                  <a:noFill/>
                </a:ln>
                <a:solidFill>
                  <a:srgbClr val="00627A"/>
                </a:solidFill>
                <a:effectLst/>
                <a:latin typeface="Arial Unicode MS"/>
                <a:ea typeface="JetBrains Mono"/>
              </a:rPr>
              <a:t>RESTAPI</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で</a:t>
            </a:r>
            <a:r>
              <a:rPr kumimoji="0" lang="ja-JP" altLang="ja-JP" sz="900" b="0" i="0" u="none" strike="noStrike" cap="none" normalizeH="0" baseline="0" dirty="0">
                <a:ln>
                  <a:noFill/>
                </a:ln>
                <a:solidFill>
                  <a:srgbClr val="00627A"/>
                </a:solidFill>
                <a:effectLst/>
                <a:latin typeface="Arial Unicode MS"/>
                <a:ea typeface="JetBrains Mono"/>
              </a:rPr>
              <a:t>ToDo</a:t>
            </a:r>
            <a:r>
              <a:rPr kumimoji="0" lang="ja-JP" altLang="ja-JP" sz="900" b="0" i="0" u="none" strike="noStrike" cap="none" normalizeH="0" baseline="0" dirty="0">
                <a:ln>
                  <a:noFill/>
                </a:ln>
                <a:solidFill>
                  <a:srgbClr val="00627A"/>
                </a:solidFill>
                <a:effectLst/>
                <a:latin typeface="ＭＳ ゴシック" panose="020B0609070205080204" pitchFamily="49" charset="-128"/>
                <a:ea typeface="ＭＳ ゴシック" panose="020B0609070205080204" pitchFamily="49" charset="-128"/>
              </a:rPr>
              <a:t>一覧が取得できる</a:t>
            </a: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RestMockHttpRequest request </a:t>
            </a:r>
            <a:r>
              <a:rPr kumimoji="0" lang="ja-JP" altLang="ja-JP" sz="900" b="0" i="0" u="none" strike="noStrike" cap="none" normalizeH="0" baseline="0" dirty="0">
                <a:ln>
                  <a:noFill/>
                </a:ln>
                <a:solidFill>
                  <a:srgbClr val="080808"/>
                </a:solidFill>
                <a:effectLst/>
                <a:latin typeface="Arial Unicode MS"/>
                <a:ea typeface="JetBrains Mono"/>
              </a:rPr>
              <a:t>= get(</a:t>
            </a:r>
            <a:r>
              <a:rPr kumimoji="0" lang="ja-JP" altLang="ja-JP" sz="900" b="0" i="0" u="none" strike="noStrike" cap="none" normalizeH="0" baseline="0" dirty="0">
                <a:ln>
                  <a:noFill/>
                </a:ln>
                <a:solidFill>
                  <a:srgbClr val="067D17"/>
                </a:solidFill>
                <a:effectLst/>
                <a:latin typeface="Arial Unicode MS"/>
                <a:ea typeface="JetBrains Mono"/>
              </a:rPr>
              <a:t>"/api/todos"</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 response </a:t>
            </a:r>
            <a:r>
              <a:rPr kumimoji="0" lang="ja-JP" altLang="ja-JP" sz="900" b="0" i="0" u="none" strike="noStrike" cap="none" normalizeH="0" baseline="0" dirty="0">
                <a:ln>
                  <a:noFill/>
                </a:ln>
                <a:solidFill>
                  <a:srgbClr val="080808"/>
                </a:solidFill>
                <a:effectLst/>
                <a:latin typeface="Arial Unicode MS"/>
                <a:ea typeface="JetBrains Mono"/>
              </a:rPr>
              <a:t>= sendRequest(</a:t>
            </a:r>
            <a:r>
              <a:rPr kumimoji="0" lang="ja-JP" altLang="ja-JP" sz="900" b="0" i="0" u="none" strike="noStrike" cap="none" normalizeH="0" baseline="0" dirty="0">
                <a:ln>
                  <a:noFill/>
                </a:ln>
                <a:solidFill>
                  <a:srgbClr val="000000"/>
                </a:solidFill>
                <a:effectLst/>
                <a:latin typeface="Arial Unicode MS"/>
                <a:ea typeface="JetBrains Mono"/>
              </a:rPr>
              <a:t>request</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assertStatusCode(</a:t>
            </a:r>
            <a:r>
              <a:rPr kumimoji="0" lang="ja-JP" altLang="ja-JP" sz="900" b="0" i="0" u="none" strike="noStrike" cap="none" normalizeH="0" baseline="0" dirty="0">
                <a:ln>
                  <a:noFill/>
                </a:ln>
                <a:solidFill>
                  <a:srgbClr val="067D17"/>
                </a:solidFill>
                <a:effectLst/>
                <a:latin typeface="Arial Unicode MS"/>
                <a:ea typeface="JetBrains Mono"/>
              </a:rPr>
              <a:t>"ToDo</a:t>
            </a:r>
            <a:r>
              <a:rPr kumimoji="0" lang="ja-JP" altLang="ja-JP" sz="900" b="0" i="0" u="none" strike="noStrike" cap="none" normalizeH="0" baseline="0" dirty="0">
                <a:ln>
                  <a:noFill/>
                </a:ln>
                <a:solidFill>
                  <a:srgbClr val="067D17"/>
                </a:solidFill>
                <a:effectLst/>
                <a:latin typeface="ＭＳ ゴシック" panose="020B0609070205080204" pitchFamily="49" charset="-128"/>
                <a:ea typeface="ＭＳ ゴシック" panose="020B0609070205080204" pitchFamily="49" charset="-128"/>
              </a:rPr>
              <a:t>一覧の取得</a:t>
            </a:r>
            <a:r>
              <a:rPr kumimoji="0" lang="ja-JP" altLang="ja-JP" sz="900" b="0" i="0" u="none" strike="noStrike" cap="none" normalizeH="0" baseline="0" dirty="0">
                <a:ln>
                  <a:noFill/>
                </a:ln>
                <a:solidFill>
                  <a:srgbClr val="067D17"/>
                </a:solidFill>
                <a:effectLst/>
                <a:latin typeface="Arial Unicode MS"/>
                <a:ea typeface="JetBrains Mono"/>
              </a:rPr>
              <a:t>"</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HttpResponse</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0" u="none" strike="noStrike" cap="none" normalizeH="0" baseline="0" dirty="0">
                <a:ln>
                  <a:noFill/>
                </a:ln>
                <a:solidFill>
                  <a:srgbClr val="000000"/>
                </a:solidFill>
                <a:effectLst/>
                <a:latin typeface="Arial Unicode MS"/>
                <a:ea typeface="JetBrains Mono"/>
              </a:rPr>
              <a:t>Status</a:t>
            </a:r>
            <a:r>
              <a:rPr kumimoji="0" lang="ja-JP" altLang="ja-JP" sz="900" b="0" i="0" u="none" strike="noStrike" cap="none" normalizeH="0" baseline="0" dirty="0">
                <a:ln>
                  <a:noFill/>
                </a:ln>
                <a:solidFill>
                  <a:srgbClr val="080808"/>
                </a:solidFill>
                <a:effectLst/>
                <a:latin typeface="Arial Unicode MS"/>
                <a:ea typeface="JetBrains Mono"/>
              </a:rPr>
              <a:t>.</a:t>
            </a:r>
            <a:r>
              <a:rPr kumimoji="0" lang="ja-JP" altLang="ja-JP" sz="900" b="0" i="1" u="none" strike="noStrike" cap="none" normalizeH="0" baseline="0" dirty="0">
                <a:ln>
                  <a:noFill/>
                </a:ln>
                <a:solidFill>
                  <a:srgbClr val="871094"/>
                </a:solidFill>
                <a:effectLst/>
                <a:latin typeface="Arial Unicode MS"/>
                <a:ea typeface="JetBrains Mono"/>
              </a:rPr>
              <a:t>OK</a:t>
            </a:r>
            <a:r>
              <a:rPr kumimoji="0" lang="ja-JP" altLang="ja-JP" sz="900" b="0" i="0" u="none" strike="noStrike" cap="none" normalizeH="0" baseline="0" dirty="0">
                <a:ln>
                  <a:noFill/>
                </a:ln>
                <a:solidFill>
                  <a:srgbClr val="080808"/>
                </a:solidFill>
                <a:effectLst/>
                <a:latin typeface="Arial Unicode MS"/>
                <a:ea typeface="JetBrains Mono"/>
              </a:rPr>
              <a:t>, </a:t>
            </a:r>
            <a:r>
              <a:rPr kumimoji="0" lang="ja-JP" altLang="ja-JP" sz="900" b="0" i="0" u="none" strike="noStrike" cap="none" normalizeH="0" baseline="0" dirty="0">
                <a:ln>
                  <a:noFill/>
                </a:ln>
                <a:solidFill>
                  <a:srgbClr val="000000"/>
                </a:solidFill>
                <a:effectLst/>
                <a:latin typeface="Arial Unicode MS"/>
                <a:ea typeface="JetBrains Mono"/>
              </a:rPr>
              <a:t>response</a:t>
            </a:r>
            <a:r>
              <a:rPr kumimoji="0" lang="ja-JP" altLang="ja-JP" sz="900" b="0" i="0" u="none" strike="noStrike" cap="none" normalizeH="0" baseline="0" dirty="0">
                <a:ln>
                  <a:noFill/>
                </a:ln>
                <a:solidFill>
                  <a:srgbClr val="080808"/>
                </a:solidFill>
                <a:effectLst/>
                <a:latin typeface="Arial Unicode MS"/>
                <a:ea typeface="JetBrains Mono"/>
              </a:rPr>
              <a:t>);</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    }</a:t>
            </a:r>
            <a:br>
              <a:rPr kumimoji="0" lang="ja-JP" altLang="ja-JP" sz="900" b="0" i="0" u="none" strike="noStrike" cap="none" normalizeH="0" baseline="0" dirty="0">
                <a:ln>
                  <a:noFill/>
                </a:ln>
                <a:solidFill>
                  <a:srgbClr val="080808"/>
                </a:solidFill>
                <a:effectLst/>
                <a:latin typeface="Arial Unicode MS"/>
                <a:ea typeface="JetBrains Mono"/>
              </a:rPr>
            </a:br>
            <a:r>
              <a:rPr kumimoji="0" lang="ja-JP" altLang="ja-JP" sz="900" b="0" i="0" u="none" strike="noStrike" cap="none" normalizeH="0" baseline="0" dirty="0">
                <a:ln>
                  <a:noFill/>
                </a:ln>
                <a:solidFill>
                  <a:srgbClr val="080808"/>
                </a:solidFill>
                <a:effectLst/>
                <a:latin typeface="Arial Unicode MS"/>
                <a:ea typeface="JetBrains Mono"/>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5179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a:t>
            </a:r>
            <a:r>
              <a:rPr kumimoji="1" lang="ja-JP" altLang="en-US" sz="2000" dirty="0">
                <a:highlight>
                  <a:srgbClr val="FFFF00"/>
                </a:highlight>
                <a:latin typeface="Meiryo UI" panose="020B0604030504040204" pitchFamily="50" charset="-128"/>
                <a:ea typeface="Meiryo UI" panose="020B0604030504040204" pitchFamily="50" charset="-128"/>
              </a:rPr>
              <a:t>腕試しハッカソン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2</a:t>
            </a:r>
            <a:r>
              <a:rPr kumimoji="1" lang="ja-JP" altLang="en-US" sz="2000" dirty="0">
                <a:highlight>
                  <a:srgbClr val="FFFF00"/>
                </a:highlight>
                <a:latin typeface="Meiryo UI" panose="020B0604030504040204" pitchFamily="50" charset="-128"/>
                <a:ea typeface="Meiryo UI" panose="020B0604030504040204" pitchFamily="50" charset="-128"/>
              </a:rPr>
              <a:t>日間、</a:t>
            </a:r>
            <a:r>
              <a:rPr kumimoji="1" lang="en-US" altLang="ja-JP" sz="2000" dirty="0">
                <a:highlight>
                  <a:srgbClr val="FFFF00"/>
                </a:highlight>
                <a:latin typeface="Meiryo UI" panose="020B0604030504040204" pitchFamily="50" charset="-128"/>
                <a:ea typeface="Meiryo UI" panose="020B0604030504040204" pitchFamily="50" charset="-128"/>
              </a:rPr>
              <a:t>3</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名のチーム、</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アイデアを出してプロト開発して成果発表、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上位チームに賞金を出す予定</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TypeScript</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Nablarch</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Docker</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SPA</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API</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4197773" cy="314723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6114248"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928" y="2224474"/>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124421" y="3836763"/>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326599" y="2994946"/>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588998" y="5382775"/>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647942" y="4958655"/>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068788" y="5674492"/>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511491" y="5225587"/>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362232" y="5751350"/>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
        <p:nvSpPr>
          <p:cNvPr id="10" name="テキスト ボックス 9">
            <a:extLst>
              <a:ext uri="{FF2B5EF4-FFF2-40B4-BE49-F238E27FC236}">
                <a16:creationId xmlns:a16="http://schemas.microsoft.com/office/drawing/2014/main" id="{ABC2B21D-52E8-48F6-AAB2-699ACAD2242E}"/>
              </a:ext>
            </a:extLst>
          </p:cNvPr>
          <p:cNvSpPr txBox="1"/>
          <p:nvPr/>
        </p:nvSpPr>
        <p:spPr>
          <a:xfrm>
            <a:off x="7777133" y="496127"/>
            <a:ext cx="345017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TIS</a:t>
            </a:r>
            <a:r>
              <a:rPr kumimoji="1" lang="ja-JP" altLang="en-US" sz="1600" dirty="0">
                <a:solidFill>
                  <a:schemeClr val="bg1"/>
                </a:solidFill>
                <a:latin typeface="Meiryo UI" panose="020B0604030504040204" pitchFamily="50" charset="-128"/>
                <a:ea typeface="Meiryo UI" panose="020B0604030504040204" pitchFamily="50" charset="-128"/>
              </a:rPr>
              <a:t>新卒採用のエントリーページ</a:t>
            </a: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https://www.tis.co.jp/recruit/</a:t>
            </a:r>
          </a:p>
        </p:txBody>
      </p:sp>
    </p:spTree>
    <p:extLst>
      <p:ext uri="{BB962C8B-B14F-4D97-AF65-F5344CB8AC3E}">
        <p14:creationId xmlns:p14="http://schemas.microsoft.com/office/powerpoint/2010/main" val="15858527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131199" y="169054"/>
            <a:ext cx="944867" cy="451021"/>
          </a:xfrm>
          <a:prstGeom prst="rect">
            <a:avLst/>
          </a:prstGeom>
          <a:solidFill>
            <a:schemeClr val="accent6"/>
          </a:solidFill>
        </p:spPr>
        <p:txBody>
          <a:bodyPr wrap="square" rtlCol="0">
            <a:spAutoFit/>
          </a:bodyPr>
          <a:lstStyle/>
          <a:p>
            <a:pPr algn="ct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Demo</a:t>
            </a: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1060800" y="2280489"/>
            <a:ext cx="10070399" cy="4075861"/>
          </a:xfrm>
          <a:prstGeom prst="rect">
            <a:avLst/>
          </a:prstGeom>
        </p:spPr>
      </p:pic>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REST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API</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err="1">
                <a:latin typeface="Meiryo UI" panose="020B0604030504040204" pitchFamily="50" charset="-128"/>
                <a:ea typeface="Meiryo UI" panose="020B0604030504040204" pitchFamily="50" charset="-128"/>
              </a:rPr>
              <a:t>Nablarch</a:t>
            </a:r>
            <a:endParaRPr kumimoji="1" lang="en-US" altLang="ja-JP" sz="3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REST</a:t>
            </a:r>
            <a:r>
              <a:rPr kumimoji="1" lang="ja-JP" altLang="en-US" sz="2000" dirty="0">
                <a:latin typeface="Meiryo UI" panose="020B0604030504040204" pitchFamily="50" charset="-128"/>
                <a:ea typeface="Meiryo UI" panose="020B0604030504040204" pitchFamily="50" charset="-128"/>
              </a:rPr>
              <a:t>の仕様や</a:t>
            </a:r>
            <a:r>
              <a:rPr kumimoji="1" lang="en-US" altLang="ja-JP" sz="2000" dirty="0" err="1">
                <a:latin typeface="Meiryo UI" panose="020B0604030504040204" pitchFamily="50" charset="-128"/>
                <a:ea typeface="Meiryo UI" panose="020B0604030504040204" pitchFamily="50" charset="-128"/>
              </a:rPr>
              <a:t>Nablarch</a:t>
            </a:r>
            <a:r>
              <a:rPr kumimoji="1" lang="ja-JP" altLang="en-US" sz="2000" dirty="0">
                <a:latin typeface="Meiryo UI" panose="020B0604030504040204" pitchFamily="50" charset="-128"/>
                <a:ea typeface="Meiryo UI" panose="020B0604030504040204" pitchFamily="50" charset="-128"/>
              </a:rPr>
              <a:t>の使い方は細かく説明しないです。（質問はしても大丈夫です！）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6848</Words>
  <Application>Microsoft Office PowerPoint</Application>
  <PresentationFormat>ワイド画面</PresentationFormat>
  <Paragraphs>913</Paragraphs>
  <Slides>78</Slides>
  <Notes>56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78</vt:i4>
      </vt:variant>
    </vt:vector>
  </HeadingPairs>
  <TitlesOfParts>
    <vt:vector size="87" baseType="lpstr">
      <vt:lpstr>Arial Unicode MS</vt:lpstr>
      <vt:lpstr>Helvetica Neue</vt:lpstr>
      <vt:lpstr>Meiryo UI</vt:lpstr>
      <vt:lpstr>ＭＳ ゴシック</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1169</cp:revision>
  <cp:lastPrinted>2020-09-13T05:23:33Z</cp:lastPrinted>
  <dcterms:created xsi:type="dcterms:W3CDTF">2020-07-21T07:01:02Z</dcterms:created>
  <dcterms:modified xsi:type="dcterms:W3CDTF">2020-10-20T08:34:15Z</dcterms:modified>
</cp:coreProperties>
</file>